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7"/>
  </p:notesMasterIdLst>
  <p:sldIdLst>
    <p:sldId id="283" r:id="rId2"/>
    <p:sldId id="398" r:id="rId3"/>
    <p:sldId id="400" r:id="rId4"/>
    <p:sldId id="407" r:id="rId5"/>
    <p:sldId id="408" r:id="rId6"/>
    <p:sldId id="401" r:id="rId7"/>
    <p:sldId id="402" r:id="rId8"/>
    <p:sldId id="403" r:id="rId9"/>
    <p:sldId id="405" r:id="rId10"/>
    <p:sldId id="406" r:id="rId11"/>
    <p:sldId id="415" r:id="rId12"/>
    <p:sldId id="404" r:id="rId13"/>
    <p:sldId id="409" r:id="rId14"/>
    <p:sldId id="410" r:id="rId15"/>
    <p:sldId id="411" r:id="rId16"/>
    <p:sldId id="412" r:id="rId17"/>
    <p:sldId id="413" r:id="rId18"/>
    <p:sldId id="414" r:id="rId19"/>
    <p:sldId id="416" r:id="rId20"/>
    <p:sldId id="421" r:id="rId21"/>
    <p:sldId id="420" r:id="rId22"/>
    <p:sldId id="419" r:id="rId23"/>
    <p:sldId id="418" r:id="rId24"/>
    <p:sldId id="417" r:id="rId25"/>
    <p:sldId id="399"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EN ISHIYAMA-LEVY" initials="BI" lastIdx="1" clrIdx="0">
    <p:extLst>
      <p:ext uri="{19B8F6BF-5375-455C-9EA6-DF929625EA0E}">
        <p15:presenceInfo xmlns:p15="http://schemas.microsoft.com/office/powerpoint/2012/main" userId="684c472e8f07bd61"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2B84D2"/>
    <a:srgbClr val="471A5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810" autoAdjust="0"/>
    <p:restoredTop sz="95799" autoAdjust="0"/>
  </p:normalViewPr>
  <p:slideViewPr>
    <p:cSldViewPr snapToGrid="0" snapToObjects="1">
      <p:cViewPr>
        <p:scale>
          <a:sx n="100" d="100"/>
          <a:sy n="100" d="100"/>
        </p:scale>
        <p:origin x="-786" y="4500"/>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334C884-B1D7-A043-A4AA-521744755A4B}" type="datetimeFigureOut">
              <a:rPr lang="en-US" smtClean="0"/>
              <a:t>1/20/2017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5097B6B-FF96-F443-AED4-FFB28983C4F8}" type="slidenum">
              <a:rPr lang="en-US" smtClean="0"/>
              <a:t>‹#›</a:t>
            </a:fld>
            <a:endParaRPr lang="en-US"/>
          </a:p>
        </p:txBody>
      </p:sp>
    </p:spTree>
    <p:extLst>
      <p:ext uri="{BB962C8B-B14F-4D97-AF65-F5344CB8AC3E}">
        <p14:creationId xmlns:p14="http://schemas.microsoft.com/office/powerpoint/2010/main" val="4855602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1/20/2017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20314153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1/20/2017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20151678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1/20/2017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18719920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1/20/2017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4759059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1/20/2017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22648884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1/20/2017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38010647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1/20/2017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9517171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1/20/2017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29218612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1/20/2017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36105164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1/20/2017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24512825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1/20/2017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29460629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1/20/2017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382122392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1/20/2017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248628821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1/20/2017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9372649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1/20/2017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84326606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1/20/2017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381945489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1/20/2017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18736519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1/20/2017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25717828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1/20/2017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16829799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1/20/2017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31213156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1/20/2017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23494472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1/20/2017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9055966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1/20/2017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38075574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1/20/2017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380487365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783540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a:p>
            <a:pPr lvl="0"/>
            <a:r>
              <a:rPr lang="en-US" dirty="0"/>
              <a:t>Presenter Title</a:t>
            </a:r>
          </a:p>
          <a:p>
            <a:pPr lvl="0"/>
            <a:r>
              <a:rPr lang="en-US" dirty="0"/>
              <a:t>Presenter Contact</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sp>
        <p:nvSpPr>
          <p:cNvPr id="3"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257587" y="5670380"/>
            <a:ext cx="3665174" cy="888023"/>
          </a:xfrm>
          <a:prstGeom prst="rect">
            <a:avLst/>
          </a:prstGeom>
        </p:spPr>
      </p:pic>
    </p:spTree>
    <p:extLst>
      <p:ext uri="{BB962C8B-B14F-4D97-AF65-F5344CB8AC3E}">
        <p14:creationId xmlns:p14="http://schemas.microsoft.com/office/powerpoint/2010/main" val="1600515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239" y="2262478"/>
            <a:ext cx="1532465"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Drag picture to placeholder or click icon to add</a:t>
            </a:r>
            <a:endParaRPr lang="en-US" dirty="0"/>
          </a:p>
        </p:txBody>
      </p:sp>
      <p:sp>
        <p:nvSpPr>
          <p:cNvPr id="8" name="Picture Placeholder 12"/>
          <p:cNvSpPr>
            <a:spLocks noGrp="1"/>
          </p:cNvSpPr>
          <p:nvPr>
            <p:ph type="pic" sz="quarter" idx="18"/>
          </p:nvPr>
        </p:nvSpPr>
        <p:spPr>
          <a:xfrm>
            <a:off x="4651737" y="2256322"/>
            <a:ext cx="3169353"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a:t>Drag picture to placeholder or click icon to add</a:t>
            </a:r>
            <a:endParaRPr lang="en-US" dirty="0"/>
          </a:p>
        </p:txBody>
      </p:sp>
      <p:sp>
        <p:nvSpPr>
          <p:cNvPr id="9" name="Picture Placeholder 12"/>
          <p:cNvSpPr>
            <a:spLocks noGrp="1"/>
          </p:cNvSpPr>
          <p:nvPr>
            <p:ph type="pic" sz="quarter" idx="19"/>
          </p:nvPr>
        </p:nvSpPr>
        <p:spPr>
          <a:xfrm>
            <a:off x="8095785" y="2257102"/>
            <a:ext cx="3826977"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a:t>Drag picture to placeholder or click icon to add</a:t>
            </a:r>
            <a:endParaRPr lang="en-US" dirty="0"/>
          </a:p>
        </p:txBody>
      </p:sp>
      <p:sp>
        <p:nvSpPr>
          <p:cNvPr id="10" name="Picture Placeholder 12"/>
          <p:cNvSpPr>
            <a:spLocks noGrp="1"/>
          </p:cNvSpPr>
          <p:nvPr>
            <p:ph type="pic" sz="quarter" idx="20"/>
          </p:nvPr>
        </p:nvSpPr>
        <p:spPr>
          <a:xfrm>
            <a:off x="2076404" y="2256137"/>
            <a:ext cx="2300636"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Drag picture to placeholder or click icon to add</a:t>
            </a:r>
            <a:endParaRPr lang="en-US" dirty="0"/>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1911165193"/>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cSld name="Chart slide">
    <p:bg>
      <p:bgPr>
        <a:solidFill>
          <a:srgbClr val="15304E"/>
        </a:solidFill>
        <a:effectLst/>
      </p:bgPr>
    </p:bg>
    <p:spTree>
      <p:nvGrpSpPr>
        <p:cNvPr id="1" name=""/>
        <p:cNvGrpSpPr/>
        <p:nvPr/>
      </p:nvGrpSpPr>
      <p:grpSpPr>
        <a:xfrm>
          <a:off x="0" y="0"/>
          <a:ext cx="0" cy="0"/>
          <a:chOff x="0" y="0"/>
          <a:chExt cx="0" cy="0"/>
        </a:xfrm>
      </p:grpSpPr>
      <p:sp>
        <p:nvSpPr>
          <p:cNvPr id="33" name="Shape 33"/>
          <p:cNvSpPr>
            <a:spLocks noGrp="1"/>
          </p:cNvSpPr>
          <p:nvPr>
            <p:ph type="title"/>
          </p:nvPr>
        </p:nvSpPr>
        <p:spPr>
          <a:xfrm>
            <a:off x="718216" y="2497036"/>
            <a:ext cx="10502900" cy="1143000"/>
          </a:xfrm>
          <a:prstGeom prst="rect">
            <a:avLst/>
          </a:prstGeom>
        </p:spPr>
        <p:txBody>
          <a:bodyPr/>
          <a:lstStyle>
            <a:lvl1pPr>
              <a:defRPr sz="4000">
                <a:latin typeface="+mn-lt"/>
                <a:ea typeface="+mn-ea"/>
                <a:cs typeface="+mn-cs"/>
                <a:sym typeface="Segoe UI"/>
              </a:defRPr>
            </a:lvl1pPr>
          </a:lstStyle>
          <a:p>
            <a:pPr lvl="0">
              <a:defRPr sz="1800">
                <a:solidFill>
                  <a:srgbClr val="000000"/>
                </a:solidFill>
              </a:defRPr>
            </a:pPr>
            <a:r>
              <a:rPr sz="4000">
                <a:solidFill>
                  <a:srgbClr val="FFFFFF"/>
                </a:solidFill>
              </a:rPr>
              <a:t>Title Text</a:t>
            </a:r>
          </a:p>
        </p:txBody>
      </p:sp>
    </p:spTree>
    <p:extLst>
      <p:ext uri="{BB962C8B-B14F-4D97-AF65-F5344CB8AC3E}">
        <p14:creationId xmlns:p14="http://schemas.microsoft.com/office/powerpoint/2010/main" val="1275373743"/>
      </p:ext>
    </p:extLst>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1"/>
            <a:ext cx="11655840" cy="899665"/>
          </a:xfrm>
        </p:spPr>
        <p:txBody>
          <a:bodyPr/>
          <a:lstStyle>
            <a:lvl1pPr>
              <a:defRPr sz="7058" baseline="0"/>
            </a:lvl1pPr>
          </a:lstStyle>
          <a:p>
            <a:r>
              <a:rPr lang="en-US"/>
              <a:t>Click to edit Master title style</a:t>
            </a:r>
            <a:endParaRPr lang="en-US" dirty="0"/>
          </a:p>
        </p:txBody>
      </p:sp>
    </p:spTree>
    <p:extLst>
      <p:ext uri="{BB962C8B-B14F-4D97-AF65-F5344CB8AC3E}">
        <p14:creationId xmlns:p14="http://schemas.microsoft.com/office/powerpoint/2010/main" val="350322227"/>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8409503"/>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a:t>Click to edit Master text styles</a:t>
            </a:r>
          </a:p>
        </p:txBody>
      </p:sp>
    </p:spTree>
    <p:extLst>
      <p:ext uri="{BB962C8B-B14F-4D97-AF65-F5344CB8AC3E}">
        <p14:creationId xmlns:p14="http://schemas.microsoft.com/office/powerpoint/2010/main" val="1713258270"/>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635896"/>
            <a:ext cx="11653522" cy="4931036"/>
          </a:xfrm>
        </p:spPr>
        <p:txBody>
          <a:bodyPr wrap="square">
            <a:no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68374276"/>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635896"/>
            <a:ext cx="11653522" cy="4931036"/>
          </a:xfrm>
        </p:spPr>
        <p:txBody>
          <a:bodyPr wrap="square">
            <a:noAutofit/>
          </a:bodyPr>
          <a:lstStyle>
            <a:lvl1pPr marL="0" indent="0">
              <a:buNone/>
              <a:defRPr/>
            </a:lvl1pPr>
            <a:lvl2pPr marL="336145" indent="0">
              <a:buNone/>
              <a:defRPr/>
            </a:lvl2pPr>
            <a:lvl3pPr marL="560241" indent="0">
              <a:buNone/>
              <a:defRPr sz="2353"/>
            </a:lvl3pPr>
            <a:lvl4pPr marL="784338" indent="0">
              <a:buNone/>
              <a:defRPr sz="1961"/>
            </a:lvl4pPr>
            <a:lvl5pPr marL="1008434" indent="0">
              <a:buNone/>
              <a:defRPr sz="1961"/>
            </a:lvl5pPr>
          </a:lstStyle>
          <a:p>
            <a:pPr lvl="0"/>
            <a:r>
              <a:rPr lang="en-US" dirty="0"/>
              <a:t>Click to edit Master text styles</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81969091"/>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a:t>Click to edit Master title style</a:t>
            </a:r>
            <a:endParaRPr lang="en-US" dirty="0"/>
          </a:p>
        </p:txBody>
      </p:sp>
    </p:spTree>
    <p:extLst>
      <p:ext uri="{BB962C8B-B14F-4D97-AF65-F5344CB8AC3E}">
        <p14:creationId xmlns:p14="http://schemas.microsoft.com/office/powerpoint/2010/main" val="1409959708"/>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77582" y="1635896"/>
            <a:ext cx="2689274" cy="4931036"/>
          </a:xfrm>
        </p:spPr>
        <p:txBody>
          <a:bodyPr>
            <a:noAutofit/>
          </a:bodyPr>
          <a:lstStyle>
            <a:lvl1pPr marL="336145" indent="-336145">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1373226340"/>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04822"/>
          </a:xfrm>
        </p:spPr>
        <p:txBody>
          <a:bodyPr>
            <a:spAutoFit/>
          </a:bodyPr>
          <a:lstStyle>
            <a:lvl1pPr>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691" indent="-236546">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184" indent="-336145">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a:t>Click to edit Master text styles</a:t>
            </a:r>
          </a:p>
          <a:p>
            <a:pPr marL="0" lvl="1" indent="0" algn="l" defTabSz="896157" rtl="0" eaLnBrk="1" latinLnBrk="0" hangingPunct="1">
              <a:spcBef>
                <a:spcPct val="20000"/>
              </a:spcBef>
              <a:spcAft>
                <a:spcPts val="800"/>
              </a:spcAft>
              <a:buFont typeface="Arial" pitchFamily="34" charset="0"/>
              <a:buNone/>
            </a:pPr>
            <a:r>
              <a:rPr lang="en-US"/>
              <a:t>Second level</a:t>
            </a:r>
          </a:p>
          <a:p>
            <a:pPr marL="0" lvl="2" indent="0" algn="l" defTabSz="896157" rtl="0" eaLnBrk="1" latinLnBrk="0" hangingPunct="1">
              <a:spcBef>
                <a:spcPct val="20000"/>
              </a:spcBef>
              <a:spcAft>
                <a:spcPts val="800"/>
              </a:spcAft>
              <a:buFont typeface="Arial" pitchFamily="34" charset="0"/>
              <a:buNone/>
            </a:pPr>
            <a:r>
              <a:rPr lang="en-US"/>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90892921"/>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31192379"/>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14" cstate="screen">
            <a:extLst>
              <a:ext uri="{28A0092B-C50C-407E-A947-70E740481C1C}">
                <a14:useLocalDpi xmlns:a14="http://schemas.microsoft.com/office/drawing/2010/main"/>
              </a:ext>
            </a:extLst>
          </a:blip>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52406219"/>
      </p:ext>
    </p:extLst>
  </p:cSld>
  <p:clrMap bg1="lt1" tx1="dk1" bg2="lt2" tx2="dk2" accent1="accent1" accent2="accent2" accent3="accent3" accent4="accent4" accent5="accent5" accent6="accent6" hlink="hlink" folHlink="folHlink"/>
  <p:sldLayoutIdLst>
    <p:sldLayoutId id="2147483661" r:id="rId1"/>
    <p:sldLayoutId id="2147483663" r:id="rId2"/>
    <p:sldLayoutId id="2147483664" r:id="rId3"/>
    <p:sldLayoutId id="2147483709" r:id="rId4"/>
    <p:sldLayoutId id="2147483710" r:id="rId5"/>
    <p:sldLayoutId id="2147483665" r:id="rId6"/>
    <p:sldLayoutId id="2147483666" r:id="rId7"/>
    <p:sldLayoutId id="2147483670" r:id="rId8"/>
    <p:sldLayoutId id="2147483671" r:id="rId9"/>
    <p:sldLayoutId id="2147483674" r:id="rId10"/>
    <p:sldLayoutId id="2147483678" r:id="rId11"/>
    <p:sldLayoutId id="2147483679" r:id="rId12"/>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mailto:ben@xamariners.com" TargetMode="External"/><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9.xml"/><Relationship Id="rId5" Type="http://schemas.openxmlformats.org/officeDocument/2006/relationships/image" Target="../media/image14.pn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9.xml"/><Relationship Id="rId5" Type="http://schemas.openxmlformats.org/officeDocument/2006/relationships/image" Target="../media/image15.png"/><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9.xml"/><Relationship Id="rId6" Type="http://schemas.openxmlformats.org/officeDocument/2006/relationships/image" Target="../media/image16.png"/><Relationship Id="rId5" Type="http://schemas.openxmlformats.org/officeDocument/2006/relationships/hyperlink" Target="https://mobile.azure.com/login" TargetMode="External"/><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9.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9.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3.png"/><Relationship Id="rId7"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9.xml"/><Relationship Id="rId6" Type="http://schemas.openxmlformats.org/officeDocument/2006/relationships/image" Target="../media/image22.png"/><Relationship Id="rId11" Type="http://schemas.openxmlformats.org/officeDocument/2006/relationships/image" Target="../media/image27.png"/><Relationship Id="rId5" Type="http://schemas.openxmlformats.org/officeDocument/2006/relationships/image" Target="../media/image21.png"/><Relationship Id="rId10" Type="http://schemas.openxmlformats.org/officeDocument/2006/relationships/image" Target="../media/image26.png"/><Relationship Id="rId4" Type="http://schemas.openxmlformats.org/officeDocument/2006/relationships/image" Target="../media/image4.png"/><Relationship Id="rId9" Type="http://schemas.openxmlformats.org/officeDocument/2006/relationships/image" Target="../media/image25.png"/></Relationships>
</file>

<file path=ppt/slides/_rels/slide16.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3.png"/><Relationship Id="rId7"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9.xml"/><Relationship Id="rId6" Type="http://schemas.openxmlformats.org/officeDocument/2006/relationships/image" Target="../media/image28.png"/><Relationship Id="rId5" Type="http://schemas.openxmlformats.org/officeDocument/2006/relationships/image" Target="../media/image19.png"/><Relationship Id="rId4" Type="http://schemas.openxmlformats.org/officeDocument/2006/relationships/image" Target="../media/image4.png"/><Relationship Id="rId9" Type="http://schemas.openxmlformats.org/officeDocument/2006/relationships/image" Target="../media/image31.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9.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png"/><Relationship Id="rId7" Type="http://schemas.openxmlformats.org/officeDocument/2006/relationships/image" Target="../media/image36.png"/><Relationship Id="rId2" Type="http://schemas.openxmlformats.org/officeDocument/2006/relationships/notesSlide" Target="../notesSlides/notesSlide17.xml"/><Relationship Id="rId1" Type="http://schemas.openxmlformats.org/officeDocument/2006/relationships/slideLayout" Target="../slideLayouts/slideLayout9.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4.pn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9.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9.xml"/><Relationship Id="rId5" Type="http://schemas.openxmlformats.org/officeDocument/2006/relationships/image" Target="../media/image4.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9.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4.png"/></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9.xml"/><Relationship Id="rId4" Type="http://schemas.openxmlformats.org/officeDocument/2006/relationships/image" Target="../media/image4.png"/></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9.xml"/><Relationship Id="rId4" Type="http://schemas.openxmlformats.org/officeDocument/2006/relationships/image" Target="../media/image4.png"/></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2.xml"/><Relationship Id="rId1" Type="http://schemas.openxmlformats.org/officeDocument/2006/relationships/slideLayout" Target="../slideLayouts/slideLayout9.xml"/><Relationship Id="rId4" Type="http://schemas.openxmlformats.org/officeDocument/2006/relationships/image" Target="../media/image4.png"/></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3.xml"/><Relationship Id="rId1" Type="http://schemas.openxmlformats.org/officeDocument/2006/relationships/slideLayout" Target="../slideLayouts/slideLayout9.xml"/><Relationship Id="rId4" Type="http://schemas.openxmlformats.org/officeDocument/2006/relationships/image" Target="../media/image4.png"/></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4.xml"/><Relationship Id="rId1" Type="http://schemas.openxmlformats.org/officeDocument/2006/relationships/slideLayout" Target="../slideLayouts/slideLayout9.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9.xml"/><Relationship Id="rId5" Type="http://schemas.openxmlformats.org/officeDocument/2006/relationships/image" Target="../media/image7.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9.xml"/><Relationship Id="rId5" Type="http://schemas.openxmlformats.org/officeDocument/2006/relationships/image" Target="../media/image8.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9.xml"/><Relationship Id="rId5" Type="http://schemas.openxmlformats.org/officeDocument/2006/relationships/image" Target="../media/image9.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9.xml"/><Relationship Id="rId5" Type="http://schemas.openxmlformats.org/officeDocument/2006/relationships/image" Target="../media/image10.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9.xml"/><Relationship Id="rId5" Type="http://schemas.openxmlformats.org/officeDocument/2006/relationships/image" Target="../media/image11.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9.xml"/><Relationship Id="rId5" Type="http://schemas.openxmlformats.org/officeDocument/2006/relationships/image" Target="../media/image12.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9.xml"/><Relationship Id="rId7" Type="http://schemas.openxmlformats.org/officeDocument/2006/relationships/image" Target="../media/image4.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3.png"/><Relationship Id="rId5" Type="http://schemas.openxmlformats.org/officeDocument/2006/relationships/image" Target="../media/image3.png"/><Relationship Id="rId4"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2000"/>
            <a:lum/>
          </a:blip>
          <a:srcRect/>
          <a:stretch>
            <a:fillRect l="-45000" t="-39000" r="45000" b="-39000"/>
          </a:stretch>
        </a:blip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2"/>
          </p:nvPr>
        </p:nvSpPr>
        <p:spPr>
          <a:xfrm>
            <a:off x="271104" y="5294870"/>
            <a:ext cx="7835404" cy="1260500"/>
          </a:xfrm>
        </p:spPr>
        <p:txBody>
          <a:bodyPr/>
          <a:lstStyle/>
          <a:p>
            <a:r>
              <a:rPr lang="en-US" dirty="0"/>
              <a:t>Ben Ishiyama-Levy</a:t>
            </a:r>
          </a:p>
          <a:p>
            <a:r>
              <a:rPr lang="en-US" dirty="0"/>
              <a:t>Microsoft MVP | Xamarin Evangelist</a:t>
            </a:r>
          </a:p>
          <a:p>
            <a:r>
              <a:rPr lang="en-US" dirty="0">
                <a:hlinkClick r:id="rId3"/>
              </a:rPr>
              <a:t>ben@xamariners.com</a:t>
            </a:r>
            <a:endParaRPr lang="en-US" dirty="0"/>
          </a:p>
          <a:p>
            <a:r>
              <a:rPr lang="en-US" dirty="0"/>
              <a:t>http://www.meetup.com/SingaporeMobileDev/</a:t>
            </a:r>
          </a:p>
        </p:txBody>
      </p:sp>
      <p:sp>
        <p:nvSpPr>
          <p:cNvPr id="3" name="Title 2"/>
          <p:cNvSpPr>
            <a:spLocks noGrp="1"/>
          </p:cNvSpPr>
          <p:nvPr>
            <p:ph type="title"/>
          </p:nvPr>
        </p:nvSpPr>
        <p:spPr>
          <a:xfrm>
            <a:off x="2054268" y="2075840"/>
            <a:ext cx="8455069" cy="1801436"/>
          </a:xfrm>
        </p:spPr>
        <p:txBody>
          <a:bodyPr/>
          <a:lstStyle/>
          <a:p>
            <a:pPr algn="ctr"/>
            <a:r>
              <a:rPr lang="en-US" sz="6600" dirty="0"/>
              <a:t>Visual Studio </a:t>
            </a:r>
            <a:br>
              <a:rPr lang="en-US" sz="6600" dirty="0"/>
            </a:br>
            <a:r>
              <a:rPr lang="en-US" sz="6600" dirty="0"/>
              <a:t>Mobile Center</a:t>
            </a:r>
          </a:p>
        </p:txBody>
      </p:sp>
      <p:sp>
        <p:nvSpPr>
          <p:cNvPr id="5" name="Text Placeholder 4"/>
          <p:cNvSpPr>
            <a:spLocks noGrp="1"/>
          </p:cNvSpPr>
          <p:nvPr>
            <p:ph type="body" sz="quarter" idx="13"/>
          </p:nvPr>
        </p:nvSpPr>
        <p:spPr/>
        <p:txBody>
          <a:bodyPr/>
          <a:lstStyle/>
          <a:p>
            <a:r>
              <a:rPr lang="en-US" dirty="0"/>
              <a:t>99/4A</a:t>
            </a:r>
          </a:p>
        </p:txBody>
      </p:sp>
      <p:pic>
        <p:nvPicPr>
          <p:cNvPr id="2" name="Picture 1"/>
          <p:cNvPicPr>
            <a:picLocks noChangeAspect="1"/>
          </p:cNvPicPr>
          <p:nvPr/>
        </p:nvPicPr>
        <p:blipFill>
          <a:blip r:embed="rId4"/>
          <a:stretch>
            <a:fillRect/>
          </a:stretch>
        </p:blipFill>
        <p:spPr>
          <a:xfrm>
            <a:off x="8386354" y="301617"/>
            <a:ext cx="3564922" cy="440924"/>
          </a:xfrm>
          <a:prstGeom prst="rect">
            <a:avLst/>
          </a:prstGeom>
        </p:spPr>
      </p:pic>
      <p:pic>
        <p:nvPicPr>
          <p:cNvPr id="6" name="Picture 5"/>
          <p:cNvPicPr>
            <a:picLocks noChangeAspect="1"/>
          </p:cNvPicPr>
          <p:nvPr/>
        </p:nvPicPr>
        <p:blipFill>
          <a:blip r:embed="rId5"/>
          <a:stretch>
            <a:fillRect/>
          </a:stretch>
        </p:blipFill>
        <p:spPr>
          <a:xfrm>
            <a:off x="9011098" y="2143282"/>
            <a:ext cx="2940178" cy="1666552"/>
          </a:xfrm>
          <a:prstGeom prst="rect">
            <a:avLst/>
          </a:prstGeom>
          <a:effectLst>
            <a:outerShdw dist="50800" dir="5400000" algn="ctr" rotWithShape="0">
              <a:srgbClr val="000000"/>
            </a:outerShdw>
          </a:effectLst>
        </p:spPr>
      </p:pic>
    </p:spTree>
    <p:extLst>
      <p:ext uri="{BB962C8B-B14F-4D97-AF65-F5344CB8AC3E}">
        <p14:creationId xmlns:p14="http://schemas.microsoft.com/office/powerpoint/2010/main" val="14184682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2000"/>
            <a:lum/>
          </a:blip>
          <a:srcRect/>
          <a:stretch>
            <a:fillRect l="-45000" t="-39000" r="45000" b="-39000"/>
          </a:stretch>
        </a:blipFill>
        <a:effectLst/>
      </p:bgPr>
    </p:bg>
    <p:spTree>
      <p:nvGrpSpPr>
        <p:cNvPr id="1" name=""/>
        <p:cNvGrpSpPr/>
        <p:nvPr/>
      </p:nvGrpSpPr>
      <p:grpSpPr>
        <a:xfrm>
          <a:off x="0" y="0"/>
          <a:ext cx="0" cy="0"/>
          <a:chOff x="0" y="0"/>
          <a:chExt cx="0" cy="0"/>
        </a:xfrm>
      </p:grpSpPr>
      <p:sp>
        <p:nvSpPr>
          <p:cNvPr id="8" name="TextBox 7"/>
          <p:cNvSpPr txBox="1"/>
          <p:nvPr/>
        </p:nvSpPr>
        <p:spPr>
          <a:xfrm>
            <a:off x="4145965" y="-846623"/>
            <a:ext cx="362072" cy="621556"/>
          </a:xfrm>
          <a:prstGeom prst="rect">
            <a:avLst/>
          </a:prstGeom>
          <a:noFill/>
        </p:spPr>
        <p:txBody>
          <a:bodyPr wrap="none" lIns="179285" tIns="143428" rIns="179285" bIns="143428" rtlCol="0">
            <a:spAutoFit/>
          </a:bodyPr>
          <a:lstStyle/>
          <a:p>
            <a:pPr>
              <a:lnSpc>
                <a:spcPct val="90000"/>
              </a:lnSpc>
              <a:spcAft>
                <a:spcPts val="588"/>
              </a:spcAft>
            </a:pPr>
            <a:endParaRPr lang="en-US" sz="2353" dirty="0" err="1">
              <a:gradFill>
                <a:gsLst>
                  <a:gs pos="2917">
                    <a:schemeClr val="tx1"/>
                  </a:gs>
                  <a:gs pos="30000">
                    <a:schemeClr val="tx1"/>
                  </a:gs>
                </a:gsLst>
                <a:lin ang="5400000" scaled="0"/>
              </a:gradFill>
            </a:endParaRPr>
          </a:p>
        </p:txBody>
      </p:sp>
      <p:grpSp>
        <p:nvGrpSpPr>
          <p:cNvPr id="9" name="Group 8"/>
          <p:cNvGrpSpPr/>
          <p:nvPr/>
        </p:nvGrpSpPr>
        <p:grpSpPr>
          <a:xfrm>
            <a:off x="5718600" y="5819471"/>
            <a:ext cx="5524062" cy="408445"/>
            <a:chOff x="5833269" y="5935662"/>
            <a:chExt cx="5634831" cy="416635"/>
          </a:xfrm>
        </p:grpSpPr>
        <p:sp>
          <p:nvSpPr>
            <p:cNvPr id="11" name="TextBox 10"/>
            <p:cNvSpPr txBox="1"/>
            <p:nvPr/>
          </p:nvSpPr>
          <p:spPr>
            <a:xfrm>
              <a:off x="5833269" y="5935662"/>
              <a:ext cx="2024063" cy="416635"/>
            </a:xfrm>
            <a:prstGeom prst="rect">
              <a:avLst/>
            </a:prstGeom>
            <a:noFill/>
          </p:spPr>
          <p:txBody>
            <a:bodyPr wrap="square" rtlCol="0">
              <a:spAutoFit/>
            </a:bodyPr>
            <a:lstStyle/>
            <a:p>
              <a:pPr algn="ctr">
                <a:lnSpc>
                  <a:spcPct val="130000"/>
                </a:lnSpc>
              </a:pPr>
              <a:endParaRPr lang="en-US" sz="1765" dirty="0">
                <a:latin typeface="+mj-lt"/>
                <a:cs typeface="Arial"/>
              </a:endParaRPr>
            </a:p>
          </p:txBody>
        </p:sp>
        <p:sp>
          <p:nvSpPr>
            <p:cNvPr id="15" name="TextBox 14"/>
            <p:cNvSpPr txBox="1"/>
            <p:nvPr/>
          </p:nvSpPr>
          <p:spPr>
            <a:xfrm>
              <a:off x="8978900" y="5935662"/>
              <a:ext cx="2489200" cy="416635"/>
            </a:xfrm>
            <a:prstGeom prst="rect">
              <a:avLst/>
            </a:prstGeom>
            <a:noFill/>
          </p:spPr>
          <p:txBody>
            <a:bodyPr wrap="square" rtlCol="0">
              <a:spAutoFit/>
            </a:bodyPr>
            <a:lstStyle/>
            <a:p>
              <a:pPr algn="r">
                <a:lnSpc>
                  <a:spcPct val="130000"/>
                </a:lnSpc>
              </a:pPr>
              <a:endParaRPr lang="en-US" sz="1765" dirty="0">
                <a:latin typeface="+mj-lt"/>
                <a:cs typeface="Arial"/>
              </a:endParaRPr>
            </a:p>
          </p:txBody>
        </p:sp>
      </p:grpSp>
      <p:pic>
        <p:nvPicPr>
          <p:cNvPr id="17" name="Picture 16"/>
          <p:cNvPicPr>
            <a:picLocks noChangeAspect="1"/>
          </p:cNvPicPr>
          <p:nvPr/>
        </p:nvPicPr>
        <p:blipFill>
          <a:blip r:embed="rId4"/>
          <a:stretch>
            <a:fillRect/>
          </a:stretch>
        </p:blipFill>
        <p:spPr>
          <a:xfrm>
            <a:off x="8386354" y="301617"/>
            <a:ext cx="3564922" cy="440924"/>
          </a:xfrm>
          <a:prstGeom prst="rect">
            <a:avLst/>
          </a:prstGeom>
        </p:spPr>
      </p:pic>
      <p:sp>
        <p:nvSpPr>
          <p:cNvPr id="10" name="Text Placeholder 25"/>
          <p:cNvSpPr txBox="1">
            <a:spLocks/>
          </p:cNvSpPr>
          <p:nvPr/>
        </p:nvSpPr>
        <p:spPr bwMode="invGray">
          <a:xfrm>
            <a:off x="557932" y="301617"/>
            <a:ext cx="10321336" cy="821723"/>
          </a:xfrm>
          <a:prstGeom prst="rect">
            <a:avLst/>
          </a:prstGeom>
        </p:spPr>
        <p:txBody>
          <a:bodyPr vert="horz" wrap="square" lIns="179285" tIns="143428" rIns="179285" bIns="143428" rtlCol="0" anchor="t">
            <a:noAutofit/>
          </a:bodyPr>
          <a:lstStyle>
            <a:lvl1pPr marL="0" indent="0" algn="l" defTabSz="914166" rtl="0" eaLnBrk="1" latinLnBrk="0" hangingPunct="1">
              <a:spcBef>
                <a:spcPct val="20000"/>
              </a:spcBef>
              <a:buFont typeface="Arial" pitchFamily="34" charset="0"/>
              <a:buNone/>
              <a:defRPr sz="6700" kern="1200" spc="-153">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367">
              <a:lnSpc>
                <a:spcPct val="60000"/>
              </a:lnSpc>
              <a:buClr>
                <a:srgbClr val="FFFFFF"/>
              </a:buClr>
              <a:buSzPct val="90000"/>
            </a:pPr>
            <a:r>
              <a:rPr lang="en-US" sz="7646" spc="0" dirty="0">
                <a:solidFill>
                  <a:schemeClr val="tx1"/>
                </a:solidFill>
              </a:rPr>
              <a:t>One Portal</a:t>
            </a:r>
            <a:endParaRPr lang="en-US" sz="7646" spc="0" dirty="0">
              <a:solidFill>
                <a:schemeClr val="tx1"/>
              </a:solidFill>
              <a:latin typeface="+mn-lt"/>
            </a:endParaRPr>
          </a:p>
        </p:txBody>
      </p:sp>
      <p:sp>
        <p:nvSpPr>
          <p:cNvPr id="12" name="TextBox 11"/>
          <p:cNvSpPr txBox="1"/>
          <p:nvPr/>
        </p:nvSpPr>
        <p:spPr>
          <a:xfrm>
            <a:off x="1383958" y="1778795"/>
            <a:ext cx="8943950" cy="4789003"/>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Consolidation of acquired platforms, azure apps and open source projects		</a:t>
            </a:r>
          </a:p>
          <a:p>
            <a:pPr marL="342900" indent="-342900">
              <a:lnSpc>
                <a:spcPct val="90000"/>
              </a:lnSpc>
              <a:spcAft>
                <a:spcPts val="600"/>
              </a:spcAft>
              <a:buFont typeface="Arial" panose="020B0604020202020204" pitchFamily="34" charset="0"/>
              <a:buChar char="•"/>
            </a:pPr>
            <a:endParaRPr lang="en-US" sz="28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Microsoft branding</a:t>
            </a:r>
          </a:p>
          <a:p>
            <a:pPr marL="342900" indent="-342900">
              <a:lnSpc>
                <a:spcPct val="90000"/>
              </a:lnSpc>
              <a:spcAft>
                <a:spcPts val="600"/>
              </a:spcAft>
              <a:buFont typeface="Arial" panose="020B0604020202020204" pitchFamily="34" charset="0"/>
              <a:buChar char="•"/>
            </a:pPr>
            <a:endParaRPr lang="en-US" sz="28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Everything mobile related under one umbrella</a:t>
            </a:r>
          </a:p>
          <a:p>
            <a:pPr marL="342900" indent="-342900">
              <a:lnSpc>
                <a:spcPct val="90000"/>
              </a:lnSpc>
              <a:spcAft>
                <a:spcPts val="600"/>
              </a:spcAft>
              <a:buFont typeface="Arial" panose="020B0604020202020204" pitchFamily="34" charset="0"/>
              <a:buChar char="•"/>
            </a:pPr>
            <a:endParaRPr lang="en-US" sz="28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No longer need to use 6 different portals</a:t>
            </a:r>
          </a:p>
          <a:p>
            <a:pPr marL="342900" indent="-342900">
              <a:lnSpc>
                <a:spcPct val="90000"/>
              </a:lnSpc>
              <a:spcAft>
                <a:spcPts val="600"/>
              </a:spcAft>
              <a:buFont typeface="Arial" panose="020B0604020202020204" pitchFamily="34" charset="0"/>
              <a:buChar char="•"/>
            </a:pPr>
            <a:endParaRPr lang="en-US" sz="28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Mix and match services</a:t>
            </a:r>
          </a:p>
        </p:txBody>
      </p:sp>
      <p:pic>
        <p:nvPicPr>
          <p:cNvPr id="2" name="Picture 1"/>
          <p:cNvPicPr>
            <a:picLocks noChangeAspect="1"/>
          </p:cNvPicPr>
          <p:nvPr/>
        </p:nvPicPr>
        <p:blipFill>
          <a:blip r:embed="rId5"/>
          <a:stretch>
            <a:fillRect/>
          </a:stretch>
        </p:blipFill>
        <p:spPr>
          <a:xfrm>
            <a:off x="8498161" y="2133323"/>
            <a:ext cx="3659494" cy="3305349"/>
          </a:xfrm>
          <a:prstGeom prst="rect">
            <a:avLst/>
          </a:prstGeom>
        </p:spPr>
      </p:pic>
    </p:spTree>
    <p:extLst>
      <p:ext uri="{BB962C8B-B14F-4D97-AF65-F5344CB8AC3E}">
        <p14:creationId xmlns:p14="http://schemas.microsoft.com/office/powerpoint/2010/main" val="38263476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2000"/>
            <a:lum/>
          </a:blip>
          <a:srcRect/>
          <a:stretch>
            <a:fillRect l="-45000" t="-39000" r="45000" b="-39000"/>
          </a:stretch>
        </a:blipFill>
        <a:effectLst/>
      </p:bgPr>
    </p:bg>
    <p:spTree>
      <p:nvGrpSpPr>
        <p:cNvPr id="1" name=""/>
        <p:cNvGrpSpPr/>
        <p:nvPr/>
      </p:nvGrpSpPr>
      <p:grpSpPr>
        <a:xfrm>
          <a:off x="0" y="0"/>
          <a:ext cx="0" cy="0"/>
          <a:chOff x="0" y="0"/>
          <a:chExt cx="0" cy="0"/>
        </a:xfrm>
      </p:grpSpPr>
      <p:sp>
        <p:nvSpPr>
          <p:cNvPr id="8" name="TextBox 7"/>
          <p:cNvSpPr txBox="1"/>
          <p:nvPr/>
        </p:nvSpPr>
        <p:spPr>
          <a:xfrm>
            <a:off x="4145965" y="-846623"/>
            <a:ext cx="362072" cy="621556"/>
          </a:xfrm>
          <a:prstGeom prst="rect">
            <a:avLst/>
          </a:prstGeom>
          <a:noFill/>
        </p:spPr>
        <p:txBody>
          <a:bodyPr wrap="none" lIns="179285" tIns="143428" rIns="179285" bIns="143428" rtlCol="0">
            <a:spAutoFit/>
          </a:bodyPr>
          <a:lstStyle/>
          <a:p>
            <a:pPr>
              <a:lnSpc>
                <a:spcPct val="90000"/>
              </a:lnSpc>
              <a:spcAft>
                <a:spcPts val="588"/>
              </a:spcAft>
            </a:pPr>
            <a:endParaRPr lang="en-US" sz="2353" dirty="0" err="1">
              <a:gradFill>
                <a:gsLst>
                  <a:gs pos="2917">
                    <a:schemeClr val="tx1"/>
                  </a:gs>
                  <a:gs pos="30000">
                    <a:schemeClr val="tx1"/>
                  </a:gs>
                </a:gsLst>
                <a:lin ang="5400000" scaled="0"/>
              </a:gradFill>
            </a:endParaRPr>
          </a:p>
        </p:txBody>
      </p:sp>
      <p:grpSp>
        <p:nvGrpSpPr>
          <p:cNvPr id="9" name="Group 8"/>
          <p:cNvGrpSpPr/>
          <p:nvPr/>
        </p:nvGrpSpPr>
        <p:grpSpPr>
          <a:xfrm>
            <a:off x="5718600" y="5819471"/>
            <a:ext cx="5524062" cy="408445"/>
            <a:chOff x="5833269" y="5935662"/>
            <a:chExt cx="5634831" cy="416635"/>
          </a:xfrm>
        </p:grpSpPr>
        <p:sp>
          <p:nvSpPr>
            <p:cNvPr id="11" name="TextBox 10"/>
            <p:cNvSpPr txBox="1"/>
            <p:nvPr/>
          </p:nvSpPr>
          <p:spPr>
            <a:xfrm>
              <a:off x="5833269" y="5935662"/>
              <a:ext cx="2024063" cy="416635"/>
            </a:xfrm>
            <a:prstGeom prst="rect">
              <a:avLst/>
            </a:prstGeom>
            <a:noFill/>
          </p:spPr>
          <p:txBody>
            <a:bodyPr wrap="square" rtlCol="0">
              <a:spAutoFit/>
            </a:bodyPr>
            <a:lstStyle/>
            <a:p>
              <a:pPr algn="ctr">
                <a:lnSpc>
                  <a:spcPct val="130000"/>
                </a:lnSpc>
              </a:pPr>
              <a:endParaRPr lang="en-US" sz="1765" dirty="0">
                <a:latin typeface="+mj-lt"/>
                <a:cs typeface="Arial"/>
              </a:endParaRPr>
            </a:p>
          </p:txBody>
        </p:sp>
        <p:sp>
          <p:nvSpPr>
            <p:cNvPr id="15" name="TextBox 14"/>
            <p:cNvSpPr txBox="1"/>
            <p:nvPr/>
          </p:nvSpPr>
          <p:spPr>
            <a:xfrm>
              <a:off x="8978900" y="5935662"/>
              <a:ext cx="2489200" cy="416635"/>
            </a:xfrm>
            <a:prstGeom prst="rect">
              <a:avLst/>
            </a:prstGeom>
            <a:noFill/>
          </p:spPr>
          <p:txBody>
            <a:bodyPr wrap="square" rtlCol="0">
              <a:spAutoFit/>
            </a:bodyPr>
            <a:lstStyle/>
            <a:p>
              <a:pPr algn="r">
                <a:lnSpc>
                  <a:spcPct val="130000"/>
                </a:lnSpc>
              </a:pPr>
              <a:endParaRPr lang="en-US" sz="1765" dirty="0">
                <a:latin typeface="+mj-lt"/>
                <a:cs typeface="Arial"/>
              </a:endParaRPr>
            </a:p>
          </p:txBody>
        </p:sp>
      </p:grpSp>
      <p:pic>
        <p:nvPicPr>
          <p:cNvPr id="17" name="Picture 16"/>
          <p:cNvPicPr>
            <a:picLocks noChangeAspect="1"/>
          </p:cNvPicPr>
          <p:nvPr/>
        </p:nvPicPr>
        <p:blipFill>
          <a:blip r:embed="rId4"/>
          <a:stretch>
            <a:fillRect/>
          </a:stretch>
        </p:blipFill>
        <p:spPr>
          <a:xfrm>
            <a:off x="8386354" y="301617"/>
            <a:ext cx="3564922" cy="440924"/>
          </a:xfrm>
          <a:prstGeom prst="rect">
            <a:avLst/>
          </a:prstGeom>
        </p:spPr>
      </p:pic>
      <p:sp>
        <p:nvSpPr>
          <p:cNvPr id="10" name="Text Placeholder 25"/>
          <p:cNvSpPr txBox="1">
            <a:spLocks/>
          </p:cNvSpPr>
          <p:nvPr/>
        </p:nvSpPr>
        <p:spPr bwMode="invGray">
          <a:xfrm>
            <a:off x="557932" y="301617"/>
            <a:ext cx="10321336" cy="821723"/>
          </a:xfrm>
          <a:prstGeom prst="rect">
            <a:avLst/>
          </a:prstGeom>
        </p:spPr>
        <p:txBody>
          <a:bodyPr vert="horz" wrap="square" lIns="179285" tIns="143428" rIns="179285" bIns="143428" rtlCol="0" anchor="t">
            <a:noAutofit/>
          </a:bodyPr>
          <a:lstStyle>
            <a:lvl1pPr marL="0" indent="0" algn="l" defTabSz="914166" rtl="0" eaLnBrk="1" latinLnBrk="0" hangingPunct="1">
              <a:spcBef>
                <a:spcPct val="20000"/>
              </a:spcBef>
              <a:buFont typeface="Arial" pitchFamily="34" charset="0"/>
              <a:buNone/>
              <a:defRPr sz="6700" kern="1200" spc="-153">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367">
              <a:lnSpc>
                <a:spcPct val="60000"/>
              </a:lnSpc>
              <a:buClr>
                <a:srgbClr val="FFFFFF"/>
              </a:buClr>
              <a:buSzPct val="90000"/>
            </a:pPr>
            <a:r>
              <a:rPr lang="en-US" sz="7646" spc="0" dirty="0">
                <a:solidFill>
                  <a:schemeClr val="tx1"/>
                </a:solidFill>
              </a:rPr>
              <a:t>Features</a:t>
            </a:r>
            <a:endParaRPr lang="en-US" sz="7646" spc="0" dirty="0">
              <a:solidFill>
                <a:schemeClr val="tx1"/>
              </a:solidFill>
              <a:latin typeface="+mn-lt"/>
            </a:endParaRPr>
          </a:p>
        </p:txBody>
      </p:sp>
      <p:sp>
        <p:nvSpPr>
          <p:cNvPr id="12" name="TextBox 11"/>
          <p:cNvSpPr txBox="1"/>
          <p:nvPr/>
        </p:nvSpPr>
        <p:spPr>
          <a:xfrm>
            <a:off x="1383958" y="1778795"/>
            <a:ext cx="8943950" cy="3936462"/>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Mobile platforms: </a:t>
            </a:r>
          </a:p>
          <a:p>
            <a:pPr marL="800100" lvl="1" indent="-3429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Objective-C, Swift, Java, </a:t>
            </a:r>
            <a:r>
              <a:rPr lang="en-US" sz="2800" dirty="0" err="1">
                <a:gradFill>
                  <a:gsLst>
                    <a:gs pos="2917">
                      <a:schemeClr val="tx1"/>
                    </a:gs>
                    <a:gs pos="30000">
                      <a:schemeClr val="tx1"/>
                    </a:gs>
                  </a:gsLst>
                  <a:lin ang="5400000" scaled="0"/>
                </a:gradFill>
              </a:rPr>
              <a:t>Xamarin</a:t>
            </a:r>
            <a:r>
              <a:rPr lang="en-US" sz="2800" dirty="0">
                <a:gradFill>
                  <a:gsLst>
                    <a:gs pos="2917">
                      <a:schemeClr val="tx1"/>
                    </a:gs>
                    <a:gs pos="30000">
                      <a:schemeClr val="tx1"/>
                    </a:gs>
                  </a:gsLst>
                  <a:lin ang="5400000" scaled="0"/>
                </a:gradFill>
              </a:rPr>
              <a:t>, React Native </a:t>
            </a:r>
            <a:r>
              <a:rPr lang="en-US" sz="2800" dirty="0">
                <a:gradFill>
                  <a:gsLst>
                    <a:gs pos="2917">
                      <a:schemeClr val="tx1"/>
                    </a:gs>
                    <a:gs pos="30000">
                      <a:schemeClr val="tx1"/>
                    </a:gs>
                  </a:gsLst>
                  <a:lin ang="5400000" scaled="0"/>
                </a:gradFill>
              </a:rPr>
              <a:t>	</a:t>
            </a:r>
          </a:p>
          <a:p>
            <a:pPr marL="342900" indent="-342900">
              <a:lnSpc>
                <a:spcPct val="90000"/>
              </a:lnSpc>
              <a:spcAft>
                <a:spcPts val="600"/>
              </a:spcAft>
              <a:buFont typeface="Arial" panose="020B0604020202020204" pitchFamily="34" charset="0"/>
              <a:buChar char="•"/>
            </a:pPr>
            <a:endParaRPr lang="en-US" sz="28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GB" sz="2800" dirty="0">
                <a:gradFill>
                  <a:gsLst>
                    <a:gs pos="2917">
                      <a:schemeClr val="tx1"/>
                    </a:gs>
                    <a:gs pos="30000">
                      <a:schemeClr val="tx1"/>
                    </a:gs>
                  </a:gsLst>
                  <a:lin ang="5400000" scaled="0"/>
                </a:gradFill>
              </a:rPr>
              <a:t>Lifecycle features:</a:t>
            </a:r>
          </a:p>
          <a:p>
            <a:pPr marL="800100" lvl="1" indent="-342900">
              <a:lnSpc>
                <a:spcPct val="90000"/>
              </a:lnSpc>
              <a:spcAft>
                <a:spcPts val="600"/>
              </a:spcAft>
              <a:buFont typeface="Arial" panose="020B0604020202020204" pitchFamily="34" charset="0"/>
              <a:buChar char="•"/>
            </a:pPr>
            <a:r>
              <a:rPr lang="en-GB" sz="2800" dirty="0">
                <a:gradFill>
                  <a:gsLst>
                    <a:gs pos="2917">
                      <a:schemeClr val="tx1"/>
                    </a:gs>
                    <a:gs pos="30000">
                      <a:schemeClr val="tx1"/>
                    </a:gs>
                  </a:gsLst>
                  <a:lin ang="5400000" scaled="0"/>
                </a:gradFill>
              </a:rPr>
              <a:t> Build, Test, Crash, Beta Distribution, Analytics</a:t>
            </a:r>
          </a:p>
          <a:p>
            <a:pPr lvl="1">
              <a:lnSpc>
                <a:spcPct val="90000"/>
              </a:lnSpc>
              <a:spcAft>
                <a:spcPts val="600"/>
              </a:spcAft>
            </a:pPr>
            <a:r>
              <a:rPr lang="en-GB" sz="2800" dirty="0">
                <a:gradFill>
                  <a:gsLst>
                    <a:gs pos="2917">
                      <a:schemeClr val="tx1"/>
                    </a:gs>
                    <a:gs pos="30000">
                      <a:schemeClr val="tx1"/>
                    </a:gs>
                  </a:gsLst>
                  <a:lin ang="5400000" scaled="0"/>
                </a:gradFill>
              </a:rPr>
              <a:t> </a:t>
            </a:r>
          </a:p>
          <a:p>
            <a:pPr marL="342900" indent="-342900">
              <a:lnSpc>
                <a:spcPct val="90000"/>
              </a:lnSpc>
              <a:spcAft>
                <a:spcPts val="600"/>
              </a:spcAft>
              <a:buFont typeface="Arial" panose="020B0604020202020204" pitchFamily="34" charset="0"/>
              <a:buChar char="•"/>
            </a:pPr>
            <a:r>
              <a:rPr lang="en-GB" sz="2800" dirty="0">
                <a:gradFill>
                  <a:gsLst>
                    <a:gs pos="2917">
                      <a:schemeClr val="tx1"/>
                    </a:gs>
                    <a:gs pos="30000">
                      <a:schemeClr val="tx1"/>
                    </a:gs>
                  </a:gsLst>
                  <a:lin ang="5400000" scaled="0"/>
                </a:gradFill>
              </a:rPr>
              <a:t>Cloud features:</a:t>
            </a:r>
          </a:p>
          <a:p>
            <a:pPr marL="800100" lvl="1" indent="-342900">
              <a:lnSpc>
                <a:spcPct val="90000"/>
              </a:lnSpc>
              <a:spcAft>
                <a:spcPts val="600"/>
              </a:spcAft>
              <a:buFont typeface="Arial" panose="020B0604020202020204" pitchFamily="34" charset="0"/>
              <a:buChar char="•"/>
            </a:pPr>
            <a:r>
              <a:rPr lang="en-GB" sz="2800" dirty="0">
                <a:gradFill>
                  <a:gsLst>
                    <a:gs pos="2917">
                      <a:schemeClr val="tx1"/>
                    </a:gs>
                    <a:gs pos="30000">
                      <a:schemeClr val="tx1"/>
                    </a:gs>
                  </a:gsLst>
                  <a:lin ang="5400000" scaled="0"/>
                </a:gradFill>
              </a:rPr>
              <a:t> Authentication, Easy tables, Offline sync</a:t>
            </a:r>
            <a:endParaRPr lang="en-US" sz="2800" dirty="0">
              <a:gradFill>
                <a:gsLst>
                  <a:gs pos="2917">
                    <a:schemeClr val="tx1"/>
                  </a:gs>
                  <a:gs pos="30000">
                    <a:schemeClr val="tx1"/>
                  </a:gs>
                </a:gsLst>
                <a:lin ang="5400000" scaled="0"/>
              </a:gradFill>
            </a:endParaRPr>
          </a:p>
        </p:txBody>
      </p:sp>
      <p:pic>
        <p:nvPicPr>
          <p:cNvPr id="5" name="Picture 4"/>
          <p:cNvPicPr>
            <a:picLocks noChangeAspect="1"/>
          </p:cNvPicPr>
          <p:nvPr/>
        </p:nvPicPr>
        <p:blipFill>
          <a:blip r:embed="rId5"/>
          <a:stretch>
            <a:fillRect/>
          </a:stretch>
        </p:blipFill>
        <p:spPr>
          <a:xfrm>
            <a:off x="8092894" y="3632891"/>
            <a:ext cx="3859268" cy="2595025"/>
          </a:xfrm>
          <a:prstGeom prst="rect">
            <a:avLst/>
          </a:prstGeom>
        </p:spPr>
      </p:pic>
    </p:spTree>
    <p:extLst>
      <p:ext uri="{BB962C8B-B14F-4D97-AF65-F5344CB8AC3E}">
        <p14:creationId xmlns:p14="http://schemas.microsoft.com/office/powerpoint/2010/main" val="294189953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2000"/>
            <a:lum/>
          </a:blip>
          <a:srcRect/>
          <a:stretch>
            <a:fillRect l="-45000" t="-39000" r="45000" b="-39000"/>
          </a:stretch>
        </a:blipFill>
        <a:effectLst/>
      </p:bgPr>
    </p:bg>
    <p:spTree>
      <p:nvGrpSpPr>
        <p:cNvPr id="1" name=""/>
        <p:cNvGrpSpPr/>
        <p:nvPr/>
      </p:nvGrpSpPr>
      <p:grpSpPr>
        <a:xfrm>
          <a:off x="0" y="0"/>
          <a:ext cx="0" cy="0"/>
          <a:chOff x="0" y="0"/>
          <a:chExt cx="0" cy="0"/>
        </a:xfrm>
      </p:grpSpPr>
      <p:sp>
        <p:nvSpPr>
          <p:cNvPr id="8" name="TextBox 7"/>
          <p:cNvSpPr txBox="1"/>
          <p:nvPr/>
        </p:nvSpPr>
        <p:spPr>
          <a:xfrm>
            <a:off x="4145965" y="-846623"/>
            <a:ext cx="362072" cy="621556"/>
          </a:xfrm>
          <a:prstGeom prst="rect">
            <a:avLst/>
          </a:prstGeom>
          <a:noFill/>
        </p:spPr>
        <p:txBody>
          <a:bodyPr wrap="none" lIns="179285" tIns="143428" rIns="179285" bIns="143428" rtlCol="0">
            <a:spAutoFit/>
          </a:bodyPr>
          <a:lstStyle/>
          <a:p>
            <a:pPr>
              <a:lnSpc>
                <a:spcPct val="90000"/>
              </a:lnSpc>
              <a:spcAft>
                <a:spcPts val="588"/>
              </a:spcAft>
            </a:pPr>
            <a:endParaRPr lang="en-US" sz="2353" dirty="0" err="1">
              <a:gradFill>
                <a:gsLst>
                  <a:gs pos="2917">
                    <a:schemeClr val="tx1"/>
                  </a:gs>
                  <a:gs pos="30000">
                    <a:schemeClr val="tx1"/>
                  </a:gs>
                </a:gsLst>
                <a:lin ang="5400000" scaled="0"/>
              </a:gradFill>
            </a:endParaRPr>
          </a:p>
        </p:txBody>
      </p:sp>
      <p:grpSp>
        <p:nvGrpSpPr>
          <p:cNvPr id="9" name="Group 8"/>
          <p:cNvGrpSpPr/>
          <p:nvPr/>
        </p:nvGrpSpPr>
        <p:grpSpPr>
          <a:xfrm>
            <a:off x="5718600" y="5819471"/>
            <a:ext cx="5524062" cy="408445"/>
            <a:chOff x="5833269" y="5935662"/>
            <a:chExt cx="5634831" cy="416635"/>
          </a:xfrm>
        </p:grpSpPr>
        <p:sp>
          <p:nvSpPr>
            <p:cNvPr id="11" name="TextBox 10"/>
            <p:cNvSpPr txBox="1"/>
            <p:nvPr/>
          </p:nvSpPr>
          <p:spPr>
            <a:xfrm>
              <a:off x="5833269" y="5935662"/>
              <a:ext cx="2024063" cy="416635"/>
            </a:xfrm>
            <a:prstGeom prst="rect">
              <a:avLst/>
            </a:prstGeom>
            <a:noFill/>
          </p:spPr>
          <p:txBody>
            <a:bodyPr wrap="square" rtlCol="0">
              <a:spAutoFit/>
            </a:bodyPr>
            <a:lstStyle/>
            <a:p>
              <a:pPr algn="ctr">
                <a:lnSpc>
                  <a:spcPct val="130000"/>
                </a:lnSpc>
              </a:pPr>
              <a:endParaRPr lang="en-US" sz="1765" dirty="0">
                <a:latin typeface="+mj-lt"/>
                <a:cs typeface="Arial"/>
              </a:endParaRPr>
            </a:p>
          </p:txBody>
        </p:sp>
        <p:sp>
          <p:nvSpPr>
            <p:cNvPr id="15" name="TextBox 14"/>
            <p:cNvSpPr txBox="1"/>
            <p:nvPr/>
          </p:nvSpPr>
          <p:spPr>
            <a:xfrm>
              <a:off x="8978900" y="5935662"/>
              <a:ext cx="2489200" cy="416635"/>
            </a:xfrm>
            <a:prstGeom prst="rect">
              <a:avLst/>
            </a:prstGeom>
            <a:noFill/>
          </p:spPr>
          <p:txBody>
            <a:bodyPr wrap="square" rtlCol="0">
              <a:spAutoFit/>
            </a:bodyPr>
            <a:lstStyle/>
            <a:p>
              <a:pPr algn="r">
                <a:lnSpc>
                  <a:spcPct val="130000"/>
                </a:lnSpc>
              </a:pPr>
              <a:endParaRPr lang="en-US" sz="1765" dirty="0">
                <a:latin typeface="+mj-lt"/>
                <a:cs typeface="Arial"/>
              </a:endParaRPr>
            </a:p>
          </p:txBody>
        </p:sp>
      </p:grpSp>
      <p:pic>
        <p:nvPicPr>
          <p:cNvPr id="17" name="Picture 16"/>
          <p:cNvPicPr>
            <a:picLocks noChangeAspect="1"/>
          </p:cNvPicPr>
          <p:nvPr/>
        </p:nvPicPr>
        <p:blipFill>
          <a:blip r:embed="rId4"/>
          <a:stretch>
            <a:fillRect/>
          </a:stretch>
        </p:blipFill>
        <p:spPr>
          <a:xfrm>
            <a:off x="8386354" y="301617"/>
            <a:ext cx="3564922" cy="440924"/>
          </a:xfrm>
          <a:prstGeom prst="rect">
            <a:avLst/>
          </a:prstGeom>
        </p:spPr>
      </p:pic>
      <p:sp>
        <p:nvSpPr>
          <p:cNvPr id="10" name="Text Placeholder 25"/>
          <p:cNvSpPr txBox="1">
            <a:spLocks/>
          </p:cNvSpPr>
          <p:nvPr/>
        </p:nvSpPr>
        <p:spPr bwMode="invGray">
          <a:xfrm>
            <a:off x="557932" y="301617"/>
            <a:ext cx="10321336" cy="821723"/>
          </a:xfrm>
          <a:prstGeom prst="rect">
            <a:avLst/>
          </a:prstGeom>
        </p:spPr>
        <p:txBody>
          <a:bodyPr vert="horz" wrap="square" lIns="179285" tIns="143428" rIns="179285" bIns="143428" rtlCol="0" anchor="t">
            <a:noAutofit/>
          </a:bodyPr>
          <a:lstStyle>
            <a:lvl1pPr marL="0" indent="0" algn="l" defTabSz="914166" rtl="0" eaLnBrk="1" latinLnBrk="0" hangingPunct="1">
              <a:spcBef>
                <a:spcPct val="20000"/>
              </a:spcBef>
              <a:buFont typeface="Arial" pitchFamily="34" charset="0"/>
              <a:buNone/>
              <a:defRPr sz="6700" kern="1200" spc="-153">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367">
              <a:lnSpc>
                <a:spcPct val="60000"/>
              </a:lnSpc>
              <a:buClr>
                <a:srgbClr val="FFFFFF"/>
              </a:buClr>
              <a:buSzPct val="90000"/>
            </a:pPr>
            <a:r>
              <a:rPr lang="en-US" sz="7646" spc="0" dirty="0">
                <a:solidFill>
                  <a:schemeClr val="tx1"/>
                </a:solidFill>
              </a:rPr>
              <a:t>Sign-In</a:t>
            </a:r>
            <a:endParaRPr lang="en-US" sz="7646" spc="0" dirty="0">
              <a:solidFill>
                <a:schemeClr val="tx1"/>
              </a:solidFill>
              <a:latin typeface="+mn-lt"/>
            </a:endParaRPr>
          </a:p>
        </p:txBody>
      </p:sp>
      <p:sp>
        <p:nvSpPr>
          <p:cNvPr id="12" name="TextBox 11"/>
          <p:cNvSpPr txBox="1"/>
          <p:nvPr/>
        </p:nvSpPr>
        <p:spPr>
          <a:xfrm>
            <a:off x="4145965" y="-846623"/>
            <a:ext cx="362072" cy="621556"/>
          </a:xfrm>
          <a:prstGeom prst="rect">
            <a:avLst/>
          </a:prstGeom>
          <a:noFill/>
        </p:spPr>
        <p:txBody>
          <a:bodyPr wrap="none" lIns="179285" tIns="143428" rIns="179285" bIns="143428" rtlCol="0">
            <a:spAutoFit/>
          </a:bodyPr>
          <a:lstStyle/>
          <a:p>
            <a:pPr>
              <a:lnSpc>
                <a:spcPct val="90000"/>
              </a:lnSpc>
              <a:spcAft>
                <a:spcPts val="588"/>
              </a:spcAft>
            </a:pPr>
            <a:endParaRPr lang="en-US" sz="2353" dirty="0" err="1">
              <a:gradFill>
                <a:gsLst>
                  <a:gs pos="2917">
                    <a:schemeClr val="tx1"/>
                  </a:gs>
                  <a:gs pos="30000">
                    <a:schemeClr val="tx1"/>
                  </a:gs>
                </a:gsLst>
                <a:lin ang="5400000" scaled="0"/>
              </a:gradFill>
            </a:endParaRPr>
          </a:p>
        </p:txBody>
      </p:sp>
      <p:grpSp>
        <p:nvGrpSpPr>
          <p:cNvPr id="13" name="Group 12"/>
          <p:cNvGrpSpPr/>
          <p:nvPr/>
        </p:nvGrpSpPr>
        <p:grpSpPr>
          <a:xfrm>
            <a:off x="5718600" y="5819471"/>
            <a:ext cx="5524062" cy="408445"/>
            <a:chOff x="5833269" y="5935662"/>
            <a:chExt cx="5634831" cy="416635"/>
          </a:xfrm>
        </p:grpSpPr>
        <p:sp>
          <p:nvSpPr>
            <p:cNvPr id="14" name="TextBox 13"/>
            <p:cNvSpPr txBox="1"/>
            <p:nvPr/>
          </p:nvSpPr>
          <p:spPr>
            <a:xfrm>
              <a:off x="5833269" y="5935662"/>
              <a:ext cx="2024063" cy="416635"/>
            </a:xfrm>
            <a:prstGeom prst="rect">
              <a:avLst/>
            </a:prstGeom>
            <a:noFill/>
          </p:spPr>
          <p:txBody>
            <a:bodyPr wrap="square" rtlCol="0">
              <a:spAutoFit/>
            </a:bodyPr>
            <a:lstStyle/>
            <a:p>
              <a:pPr algn="ctr">
                <a:lnSpc>
                  <a:spcPct val="130000"/>
                </a:lnSpc>
              </a:pPr>
              <a:endParaRPr lang="en-US" sz="1765" dirty="0">
                <a:latin typeface="+mj-lt"/>
                <a:cs typeface="Arial"/>
              </a:endParaRPr>
            </a:p>
          </p:txBody>
        </p:sp>
        <p:sp>
          <p:nvSpPr>
            <p:cNvPr id="16" name="TextBox 15"/>
            <p:cNvSpPr txBox="1"/>
            <p:nvPr/>
          </p:nvSpPr>
          <p:spPr>
            <a:xfrm>
              <a:off x="8978900" y="5935662"/>
              <a:ext cx="2489200" cy="416635"/>
            </a:xfrm>
            <a:prstGeom prst="rect">
              <a:avLst/>
            </a:prstGeom>
            <a:noFill/>
          </p:spPr>
          <p:txBody>
            <a:bodyPr wrap="square" rtlCol="0">
              <a:spAutoFit/>
            </a:bodyPr>
            <a:lstStyle/>
            <a:p>
              <a:pPr algn="r">
                <a:lnSpc>
                  <a:spcPct val="130000"/>
                </a:lnSpc>
              </a:pPr>
              <a:endParaRPr lang="en-US" sz="1765" dirty="0">
                <a:latin typeface="+mj-lt"/>
                <a:cs typeface="Arial"/>
              </a:endParaRPr>
            </a:p>
          </p:txBody>
        </p:sp>
      </p:grpSp>
      <p:pic>
        <p:nvPicPr>
          <p:cNvPr id="18" name="Picture 17"/>
          <p:cNvPicPr>
            <a:picLocks noChangeAspect="1"/>
          </p:cNvPicPr>
          <p:nvPr/>
        </p:nvPicPr>
        <p:blipFill>
          <a:blip r:embed="rId4"/>
          <a:stretch>
            <a:fillRect/>
          </a:stretch>
        </p:blipFill>
        <p:spPr>
          <a:xfrm>
            <a:off x="8386354" y="301617"/>
            <a:ext cx="3564922" cy="440924"/>
          </a:xfrm>
          <a:prstGeom prst="rect">
            <a:avLst/>
          </a:prstGeom>
        </p:spPr>
      </p:pic>
      <p:sp>
        <p:nvSpPr>
          <p:cNvPr id="19" name="TextBox 18"/>
          <p:cNvSpPr txBox="1"/>
          <p:nvPr/>
        </p:nvSpPr>
        <p:spPr>
          <a:xfrm>
            <a:off x="271848" y="2037679"/>
            <a:ext cx="7191633" cy="6106287"/>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Currently in preview &amp; completely free</a:t>
            </a:r>
          </a:p>
          <a:p>
            <a:pPr marL="342900" indent="-342900">
              <a:lnSpc>
                <a:spcPct val="90000"/>
              </a:lnSpc>
              <a:spcAft>
                <a:spcPts val="600"/>
              </a:spcAft>
              <a:buFont typeface="Arial" panose="020B0604020202020204" pitchFamily="34" charset="0"/>
              <a:buChar char="•"/>
            </a:pPr>
            <a:endParaRPr lang="en-US" sz="28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Go to: </a:t>
            </a:r>
            <a:r>
              <a:rPr lang="en-US" sz="2800" dirty="0">
                <a:gradFill>
                  <a:gsLst>
                    <a:gs pos="2917">
                      <a:schemeClr val="tx1"/>
                    </a:gs>
                    <a:gs pos="30000">
                      <a:schemeClr val="tx1"/>
                    </a:gs>
                  </a:gsLst>
                  <a:lin ang="5400000" scaled="0"/>
                </a:gradFill>
                <a:hlinkClick r:id="rId5"/>
              </a:rPr>
              <a:t>https://mobile.azure.com/login</a:t>
            </a:r>
            <a:endParaRPr lang="en-US" sz="28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endParaRPr lang="en-US" sz="28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Existing HockeyApp users can use their existing credentials to sign-in</a:t>
            </a:r>
          </a:p>
          <a:p>
            <a:pPr marL="342900" indent="-342900">
              <a:lnSpc>
                <a:spcPct val="90000"/>
              </a:lnSpc>
              <a:spcAft>
                <a:spcPts val="600"/>
              </a:spcAft>
              <a:buFont typeface="Arial" panose="020B0604020202020204" pitchFamily="34" charset="0"/>
              <a:buChar char="•"/>
            </a:pPr>
            <a:endParaRPr lang="en-US" sz="28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Microsoft and GitHub accounts also available</a:t>
            </a:r>
          </a:p>
          <a:p>
            <a:pPr marL="342900" indent="-342900">
              <a:lnSpc>
                <a:spcPct val="90000"/>
              </a:lnSpc>
              <a:spcAft>
                <a:spcPts val="600"/>
              </a:spcAft>
              <a:buFont typeface="Arial" panose="020B0604020202020204" pitchFamily="34" charset="0"/>
              <a:buChar char="•"/>
            </a:pPr>
            <a:endParaRPr lang="en-US" sz="2800" dirty="0">
              <a:gradFill>
                <a:gsLst>
                  <a:gs pos="2917">
                    <a:schemeClr val="tx1"/>
                  </a:gs>
                  <a:gs pos="30000">
                    <a:schemeClr val="tx1"/>
                  </a:gs>
                </a:gsLst>
                <a:lin ang="5400000" scaled="0"/>
              </a:gradFill>
            </a:endParaRPr>
          </a:p>
          <a:p>
            <a:pPr>
              <a:lnSpc>
                <a:spcPct val="90000"/>
              </a:lnSpc>
              <a:spcAft>
                <a:spcPts val="600"/>
              </a:spcAft>
            </a:pPr>
            <a:endParaRPr lang="en-US" sz="28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endParaRPr lang="en-US" sz="28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endParaRPr lang="en-US" sz="2800" dirty="0">
              <a:gradFill>
                <a:gsLst>
                  <a:gs pos="2917">
                    <a:schemeClr val="tx1"/>
                  </a:gs>
                  <a:gs pos="30000">
                    <a:schemeClr val="tx1"/>
                  </a:gs>
                </a:gsLst>
                <a:lin ang="5400000" scaled="0"/>
              </a:gradFill>
            </a:endParaRPr>
          </a:p>
        </p:txBody>
      </p:sp>
      <p:pic>
        <p:nvPicPr>
          <p:cNvPr id="2" name="Picture 1"/>
          <p:cNvPicPr>
            <a:picLocks noChangeAspect="1"/>
          </p:cNvPicPr>
          <p:nvPr/>
        </p:nvPicPr>
        <p:blipFill>
          <a:blip r:embed="rId6"/>
          <a:stretch>
            <a:fillRect/>
          </a:stretch>
        </p:blipFill>
        <p:spPr>
          <a:xfrm>
            <a:off x="7843479" y="1123340"/>
            <a:ext cx="3996951" cy="527736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0263165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2000"/>
            <a:lum/>
          </a:blip>
          <a:srcRect/>
          <a:stretch>
            <a:fillRect l="-45000" t="-39000" r="45000" b="-39000"/>
          </a:stretch>
        </a:blipFill>
        <a:effectLst/>
      </p:bgPr>
    </p:bg>
    <p:spTree>
      <p:nvGrpSpPr>
        <p:cNvPr id="1" name=""/>
        <p:cNvGrpSpPr/>
        <p:nvPr/>
      </p:nvGrpSpPr>
      <p:grpSpPr>
        <a:xfrm>
          <a:off x="0" y="0"/>
          <a:ext cx="0" cy="0"/>
          <a:chOff x="0" y="0"/>
          <a:chExt cx="0" cy="0"/>
        </a:xfrm>
      </p:grpSpPr>
      <p:sp>
        <p:nvSpPr>
          <p:cNvPr id="27" name="Text Placeholder 25"/>
          <p:cNvSpPr txBox="1">
            <a:spLocks/>
          </p:cNvSpPr>
          <p:nvPr/>
        </p:nvSpPr>
        <p:spPr bwMode="invGray">
          <a:xfrm>
            <a:off x="557932" y="301617"/>
            <a:ext cx="10321336" cy="821723"/>
          </a:xfrm>
          <a:prstGeom prst="rect">
            <a:avLst/>
          </a:prstGeom>
        </p:spPr>
        <p:txBody>
          <a:bodyPr vert="horz" wrap="square" lIns="179285" tIns="143428" rIns="179285" bIns="143428" rtlCol="0" anchor="t">
            <a:noAutofit/>
          </a:bodyPr>
          <a:lstStyle>
            <a:lvl1pPr marL="0" indent="0" algn="l" defTabSz="914166" rtl="0" eaLnBrk="1" latinLnBrk="0" hangingPunct="1">
              <a:spcBef>
                <a:spcPct val="20000"/>
              </a:spcBef>
              <a:buFont typeface="Arial" pitchFamily="34" charset="0"/>
              <a:buNone/>
              <a:defRPr sz="6700" kern="1200" spc="-153">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367">
              <a:lnSpc>
                <a:spcPct val="60000"/>
              </a:lnSpc>
              <a:buClr>
                <a:srgbClr val="FFFFFF"/>
              </a:buClr>
              <a:buSzPct val="90000"/>
            </a:pPr>
            <a:r>
              <a:rPr lang="en-US" sz="7646" spc="0" dirty="0">
                <a:solidFill>
                  <a:schemeClr val="tx1"/>
                </a:solidFill>
              </a:rPr>
              <a:t>Create an app</a:t>
            </a:r>
            <a:endParaRPr lang="en-US" sz="7646" spc="0" dirty="0">
              <a:solidFill>
                <a:schemeClr val="tx1"/>
              </a:solidFill>
              <a:latin typeface="+mn-lt"/>
            </a:endParaRPr>
          </a:p>
        </p:txBody>
      </p:sp>
      <p:sp>
        <p:nvSpPr>
          <p:cNvPr id="8" name="TextBox 7"/>
          <p:cNvSpPr txBox="1"/>
          <p:nvPr/>
        </p:nvSpPr>
        <p:spPr>
          <a:xfrm>
            <a:off x="4145965" y="-846623"/>
            <a:ext cx="362072" cy="621556"/>
          </a:xfrm>
          <a:prstGeom prst="rect">
            <a:avLst/>
          </a:prstGeom>
          <a:noFill/>
        </p:spPr>
        <p:txBody>
          <a:bodyPr wrap="none" lIns="179285" tIns="143428" rIns="179285" bIns="143428" rtlCol="0">
            <a:spAutoFit/>
          </a:bodyPr>
          <a:lstStyle/>
          <a:p>
            <a:pPr>
              <a:lnSpc>
                <a:spcPct val="90000"/>
              </a:lnSpc>
              <a:spcAft>
                <a:spcPts val="588"/>
              </a:spcAft>
            </a:pPr>
            <a:endParaRPr lang="en-US" sz="2353" dirty="0" err="1">
              <a:gradFill>
                <a:gsLst>
                  <a:gs pos="2917">
                    <a:schemeClr val="tx1"/>
                  </a:gs>
                  <a:gs pos="30000">
                    <a:schemeClr val="tx1"/>
                  </a:gs>
                </a:gsLst>
                <a:lin ang="5400000" scaled="0"/>
              </a:gradFill>
            </a:endParaRPr>
          </a:p>
        </p:txBody>
      </p:sp>
      <p:grpSp>
        <p:nvGrpSpPr>
          <p:cNvPr id="9" name="Group 8"/>
          <p:cNvGrpSpPr/>
          <p:nvPr/>
        </p:nvGrpSpPr>
        <p:grpSpPr>
          <a:xfrm>
            <a:off x="5718600" y="5819471"/>
            <a:ext cx="5524062" cy="408445"/>
            <a:chOff x="5833269" y="5935662"/>
            <a:chExt cx="5634831" cy="416635"/>
          </a:xfrm>
        </p:grpSpPr>
        <p:sp>
          <p:nvSpPr>
            <p:cNvPr id="11" name="TextBox 10"/>
            <p:cNvSpPr txBox="1"/>
            <p:nvPr/>
          </p:nvSpPr>
          <p:spPr>
            <a:xfrm>
              <a:off x="5833269" y="5935662"/>
              <a:ext cx="2024063" cy="416635"/>
            </a:xfrm>
            <a:prstGeom prst="rect">
              <a:avLst/>
            </a:prstGeom>
            <a:noFill/>
          </p:spPr>
          <p:txBody>
            <a:bodyPr wrap="square" rtlCol="0">
              <a:spAutoFit/>
            </a:bodyPr>
            <a:lstStyle/>
            <a:p>
              <a:pPr algn="ctr">
                <a:lnSpc>
                  <a:spcPct val="130000"/>
                </a:lnSpc>
              </a:pPr>
              <a:endParaRPr lang="en-US" sz="1765" dirty="0">
                <a:latin typeface="+mj-lt"/>
                <a:cs typeface="Arial"/>
              </a:endParaRPr>
            </a:p>
          </p:txBody>
        </p:sp>
        <p:sp>
          <p:nvSpPr>
            <p:cNvPr id="15" name="TextBox 14"/>
            <p:cNvSpPr txBox="1"/>
            <p:nvPr/>
          </p:nvSpPr>
          <p:spPr>
            <a:xfrm>
              <a:off x="8978900" y="5935662"/>
              <a:ext cx="2489200" cy="416635"/>
            </a:xfrm>
            <a:prstGeom prst="rect">
              <a:avLst/>
            </a:prstGeom>
            <a:noFill/>
          </p:spPr>
          <p:txBody>
            <a:bodyPr wrap="square" rtlCol="0">
              <a:spAutoFit/>
            </a:bodyPr>
            <a:lstStyle/>
            <a:p>
              <a:pPr algn="r">
                <a:lnSpc>
                  <a:spcPct val="130000"/>
                </a:lnSpc>
              </a:pPr>
              <a:endParaRPr lang="en-US" sz="1765" dirty="0">
                <a:latin typeface="+mj-lt"/>
                <a:cs typeface="Arial"/>
              </a:endParaRPr>
            </a:p>
          </p:txBody>
        </p:sp>
      </p:grpSp>
      <p:pic>
        <p:nvPicPr>
          <p:cNvPr id="17" name="Picture 16"/>
          <p:cNvPicPr>
            <a:picLocks noChangeAspect="1"/>
          </p:cNvPicPr>
          <p:nvPr/>
        </p:nvPicPr>
        <p:blipFill>
          <a:blip r:embed="rId4"/>
          <a:stretch>
            <a:fillRect/>
          </a:stretch>
        </p:blipFill>
        <p:spPr>
          <a:xfrm>
            <a:off x="8386354" y="301617"/>
            <a:ext cx="3564922" cy="440924"/>
          </a:xfrm>
          <a:prstGeom prst="rect">
            <a:avLst/>
          </a:prstGeom>
        </p:spPr>
      </p:pic>
      <p:pic>
        <p:nvPicPr>
          <p:cNvPr id="2" name="Picture 1"/>
          <p:cNvPicPr>
            <a:picLocks noChangeAspect="1"/>
          </p:cNvPicPr>
          <p:nvPr/>
        </p:nvPicPr>
        <p:blipFill>
          <a:blip r:embed="rId5"/>
          <a:stretch>
            <a:fillRect/>
          </a:stretch>
        </p:blipFill>
        <p:spPr>
          <a:xfrm>
            <a:off x="1291939" y="1346887"/>
            <a:ext cx="9950723" cy="5387546"/>
          </a:xfrm>
          <a:prstGeom prst="rect">
            <a:avLst/>
          </a:prstGeom>
          <a:ln>
            <a:noFill/>
          </a:ln>
          <a:effectLst>
            <a:outerShdw blurRad="292100" dist="139700" dir="2700000" algn="tl" rotWithShape="0">
              <a:srgbClr val="333333">
                <a:alpha val="65000"/>
              </a:srgbClr>
            </a:outerShdw>
          </a:effectLst>
        </p:spPr>
      </p:pic>
      <p:sp>
        <p:nvSpPr>
          <p:cNvPr id="3" name="Rectangle 2"/>
          <p:cNvSpPr/>
          <p:nvPr/>
        </p:nvSpPr>
        <p:spPr bwMode="auto">
          <a:xfrm>
            <a:off x="6104238" y="3768811"/>
            <a:ext cx="1421027" cy="469557"/>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p:cNvPicPr>
            <a:picLocks noChangeAspect="1"/>
          </p:cNvPicPr>
          <p:nvPr/>
        </p:nvPicPr>
        <p:blipFill>
          <a:blip r:embed="rId6"/>
          <a:stretch>
            <a:fillRect/>
          </a:stretch>
        </p:blipFill>
        <p:spPr>
          <a:xfrm>
            <a:off x="8542132" y="1346886"/>
            <a:ext cx="2695850" cy="5387547"/>
          </a:xfrm>
          <a:prstGeom prst="rect">
            <a:avLst/>
          </a:prstGeom>
        </p:spPr>
      </p:pic>
    </p:spTree>
    <p:extLst>
      <p:ext uri="{BB962C8B-B14F-4D97-AF65-F5344CB8AC3E}">
        <p14:creationId xmlns:p14="http://schemas.microsoft.com/office/powerpoint/2010/main" val="19028504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2000"/>
            <a:lum/>
          </a:blip>
          <a:srcRect/>
          <a:stretch>
            <a:fillRect l="-45000" t="-39000" r="45000" b="-39000"/>
          </a:stretch>
        </a:blipFill>
        <a:effectLst/>
      </p:bgPr>
    </p:bg>
    <p:spTree>
      <p:nvGrpSpPr>
        <p:cNvPr id="1" name=""/>
        <p:cNvGrpSpPr/>
        <p:nvPr/>
      </p:nvGrpSpPr>
      <p:grpSpPr>
        <a:xfrm>
          <a:off x="0" y="0"/>
          <a:ext cx="0" cy="0"/>
          <a:chOff x="0" y="0"/>
          <a:chExt cx="0" cy="0"/>
        </a:xfrm>
      </p:grpSpPr>
      <p:sp>
        <p:nvSpPr>
          <p:cNvPr id="27" name="Text Placeholder 25"/>
          <p:cNvSpPr txBox="1">
            <a:spLocks/>
          </p:cNvSpPr>
          <p:nvPr/>
        </p:nvSpPr>
        <p:spPr bwMode="invGray">
          <a:xfrm>
            <a:off x="557932" y="301617"/>
            <a:ext cx="10321336" cy="821723"/>
          </a:xfrm>
          <a:prstGeom prst="rect">
            <a:avLst/>
          </a:prstGeom>
        </p:spPr>
        <p:txBody>
          <a:bodyPr vert="horz" wrap="square" lIns="179285" tIns="143428" rIns="179285" bIns="143428" rtlCol="0" anchor="t">
            <a:noAutofit/>
          </a:bodyPr>
          <a:lstStyle>
            <a:lvl1pPr marL="0" indent="0" algn="l" defTabSz="914166" rtl="0" eaLnBrk="1" latinLnBrk="0" hangingPunct="1">
              <a:spcBef>
                <a:spcPct val="20000"/>
              </a:spcBef>
              <a:buFont typeface="Arial" pitchFamily="34" charset="0"/>
              <a:buNone/>
              <a:defRPr sz="6700" kern="1200" spc="-153">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367">
              <a:lnSpc>
                <a:spcPct val="60000"/>
              </a:lnSpc>
              <a:buClr>
                <a:srgbClr val="FFFFFF"/>
              </a:buClr>
              <a:buSzPct val="90000"/>
            </a:pPr>
            <a:r>
              <a:rPr lang="en-US" sz="7646" spc="0" dirty="0">
                <a:solidFill>
                  <a:schemeClr val="tx1"/>
                </a:solidFill>
              </a:rPr>
              <a:t>App Dashboard</a:t>
            </a:r>
            <a:endParaRPr lang="en-US" sz="7646" spc="0" dirty="0">
              <a:solidFill>
                <a:schemeClr val="tx1"/>
              </a:solidFill>
              <a:latin typeface="+mn-lt"/>
            </a:endParaRPr>
          </a:p>
        </p:txBody>
      </p:sp>
      <p:sp>
        <p:nvSpPr>
          <p:cNvPr id="8" name="TextBox 7"/>
          <p:cNvSpPr txBox="1"/>
          <p:nvPr/>
        </p:nvSpPr>
        <p:spPr>
          <a:xfrm>
            <a:off x="4145965" y="-846623"/>
            <a:ext cx="362072" cy="621556"/>
          </a:xfrm>
          <a:prstGeom prst="rect">
            <a:avLst/>
          </a:prstGeom>
          <a:noFill/>
        </p:spPr>
        <p:txBody>
          <a:bodyPr wrap="none" lIns="179285" tIns="143428" rIns="179285" bIns="143428" rtlCol="0">
            <a:spAutoFit/>
          </a:bodyPr>
          <a:lstStyle/>
          <a:p>
            <a:pPr>
              <a:lnSpc>
                <a:spcPct val="90000"/>
              </a:lnSpc>
              <a:spcAft>
                <a:spcPts val="588"/>
              </a:spcAft>
            </a:pPr>
            <a:endParaRPr lang="en-US" sz="2353" dirty="0" err="1">
              <a:gradFill>
                <a:gsLst>
                  <a:gs pos="2917">
                    <a:schemeClr val="tx1"/>
                  </a:gs>
                  <a:gs pos="30000">
                    <a:schemeClr val="tx1"/>
                  </a:gs>
                </a:gsLst>
                <a:lin ang="5400000" scaled="0"/>
              </a:gradFill>
            </a:endParaRPr>
          </a:p>
        </p:txBody>
      </p:sp>
      <p:grpSp>
        <p:nvGrpSpPr>
          <p:cNvPr id="9" name="Group 8"/>
          <p:cNvGrpSpPr/>
          <p:nvPr/>
        </p:nvGrpSpPr>
        <p:grpSpPr>
          <a:xfrm>
            <a:off x="5718600" y="5819471"/>
            <a:ext cx="5524062" cy="408445"/>
            <a:chOff x="5833269" y="5935662"/>
            <a:chExt cx="5634831" cy="416635"/>
          </a:xfrm>
        </p:grpSpPr>
        <p:sp>
          <p:nvSpPr>
            <p:cNvPr id="11" name="TextBox 10"/>
            <p:cNvSpPr txBox="1"/>
            <p:nvPr/>
          </p:nvSpPr>
          <p:spPr>
            <a:xfrm>
              <a:off x="5833269" y="5935662"/>
              <a:ext cx="2024063" cy="416635"/>
            </a:xfrm>
            <a:prstGeom prst="rect">
              <a:avLst/>
            </a:prstGeom>
            <a:noFill/>
          </p:spPr>
          <p:txBody>
            <a:bodyPr wrap="square" rtlCol="0">
              <a:spAutoFit/>
            </a:bodyPr>
            <a:lstStyle/>
            <a:p>
              <a:pPr algn="ctr">
                <a:lnSpc>
                  <a:spcPct val="130000"/>
                </a:lnSpc>
              </a:pPr>
              <a:endParaRPr lang="en-US" sz="1765" dirty="0">
                <a:latin typeface="+mj-lt"/>
                <a:cs typeface="Arial"/>
              </a:endParaRPr>
            </a:p>
          </p:txBody>
        </p:sp>
        <p:sp>
          <p:nvSpPr>
            <p:cNvPr id="15" name="TextBox 14"/>
            <p:cNvSpPr txBox="1"/>
            <p:nvPr/>
          </p:nvSpPr>
          <p:spPr>
            <a:xfrm>
              <a:off x="8978900" y="5935662"/>
              <a:ext cx="2489200" cy="416635"/>
            </a:xfrm>
            <a:prstGeom prst="rect">
              <a:avLst/>
            </a:prstGeom>
            <a:noFill/>
          </p:spPr>
          <p:txBody>
            <a:bodyPr wrap="square" rtlCol="0">
              <a:spAutoFit/>
            </a:bodyPr>
            <a:lstStyle/>
            <a:p>
              <a:pPr algn="r">
                <a:lnSpc>
                  <a:spcPct val="130000"/>
                </a:lnSpc>
              </a:pPr>
              <a:endParaRPr lang="en-US" sz="1765" dirty="0">
                <a:latin typeface="+mj-lt"/>
                <a:cs typeface="Arial"/>
              </a:endParaRPr>
            </a:p>
          </p:txBody>
        </p:sp>
      </p:grpSp>
      <p:pic>
        <p:nvPicPr>
          <p:cNvPr id="17" name="Picture 16"/>
          <p:cNvPicPr>
            <a:picLocks noChangeAspect="1"/>
          </p:cNvPicPr>
          <p:nvPr/>
        </p:nvPicPr>
        <p:blipFill>
          <a:blip r:embed="rId4"/>
          <a:stretch>
            <a:fillRect/>
          </a:stretch>
        </p:blipFill>
        <p:spPr>
          <a:xfrm>
            <a:off x="8386354" y="301617"/>
            <a:ext cx="3564922" cy="440924"/>
          </a:xfrm>
          <a:prstGeom prst="rect">
            <a:avLst/>
          </a:prstGeom>
        </p:spPr>
      </p:pic>
      <p:pic>
        <p:nvPicPr>
          <p:cNvPr id="3" name="Picture 2"/>
          <p:cNvPicPr>
            <a:picLocks noChangeAspect="1"/>
          </p:cNvPicPr>
          <p:nvPr/>
        </p:nvPicPr>
        <p:blipFill>
          <a:blip r:embed="rId5"/>
          <a:stretch>
            <a:fillRect/>
          </a:stretch>
        </p:blipFill>
        <p:spPr>
          <a:xfrm>
            <a:off x="1291939" y="1348069"/>
            <a:ext cx="9950752" cy="5395888"/>
          </a:xfrm>
          <a:prstGeom prst="rect">
            <a:avLst/>
          </a:prstGeom>
        </p:spPr>
      </p:pic>
      <p:sp>
        <p:nvSpPr>
          <p:cNvPr id="2" name="Rectangle 1"/>
          <p:cNvSpPr/>
          <p:nvPr/>
        </p:nvSpPr>
        <p:spPr bwMode="auto">
          <a:xfrm>
            <a:off x="3893976" y="3837991"/>
            <a:ext cx="5648130" cy="634481"/>
          </a:xfrm>
          <a:prstGeom prst="rect">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p:nvPicPr>
        <p:blipFill>
          <a:blip r:embed="rId6"/>
          <a:stretch>
            <a:fillRect/>
          </a:stretch>
        </p:blipFill>
        <p:spPr>
          <a:xfrm>
            <a:off x="1530125" y="3870758"/>
            <a:ext cx="9478744" cy="1012900"/>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1507805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p:cTn id="12" dur="500" fill="hold"/>
                                        <p:tgtEl>
                                          <p:spTgt spid="6"/>
                                        </p:tgtEl>
                                        <p:attrNameLst>
                                          <p:attrName>ppt_w</p:attrName>
                                        </p:attrNameLst>
                                      </p:cBhvr>
                                      <p:tavLst>
                                        <p:tav tm="0">
                                          <p:val>
                                            <p:fltVal val="0"/>
                                          </p:val>
                                        </p:tav>
                                        <p:tav tm="100000">
                                          <p:val>
                                            <p:strVal val="#ppt_w"/>
                                          </p:val>
                                        </p:tav>
                                      </p:tavLst>
                                    </p:anim>
                                    <p:anim calcmode="lin" valueType="num">
                                      <p:cBhvr>
                                        <p:cTn id="13" dur="500" fill="hold"/>
                                        <p:tgtEl>
                                          <p:spTgt spid="6"/>
                                        </p:tgtEl>
                                        <p:attrNameLst>
                                          <p:attrName>ppt_h</p:attrName>
                                        </p:attrNameLst>
                                      </p:cBhvr>
                                      <p:tavLst>
                                        <p:tav tm="0">
                                          <p:val>
                                            <p:fltVal val="0"/>
                                          </p:val>
                                        </p:tav>
                                        <p:tav tm="100000">
                                          <p:val>
                                            <p:strVal val="#ppt_h"/>
                                          </p:val>
                                        </p:tav>
                                      </p:tavLst>
                                    </p:anim>
                                    <p:animEffect transition="in" filter="fade">
                                      <p:cBhvr>
                                        <p:cTn id="1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2000"/>
            <a:lum/>
          </a:blip>
          <a:srcRect/>
          <a:stretch>
            <a:fillRect l="-45000" t="-39000" r="45000" b="-39000"/>
          </a:stretch>
        </a:blipFill>
        <a:effectLst/>
      </p:bgPr>
    </p:bg>
    <p:spTree>
      <p:nvGrpSpPr>
        <p:cNvPr id="1" name=""/>
        <p:cNvGrpSpPr/>
        <p:nvPr/>
      </p:nvGrpSpPr>
      <p:grpSpPr>
        <a:xfrm>
          <a:off x="0" y="0"/>
          <a:ext cx="0" cy="0"/>
          <a:chOff x="0" y="0"/>
          <a:chExt cx="0" cy="0"/>
        </a:xfrm>
      </p:grpSpPr>
      <p:sp>
        <p:nvSpPr>
          <p:cNvPr id="27" name="Text Placeholder 25"/>
          <p:cNvSpPr txBox="1">
            <a:spLocks/>
          </p:cNvSpPr>
          <p:nvPr/>
        </p:nvSpPr>
        <p:spPr bwMode="invGray">
          <a:xfrm>
            <a:off x="557932" y="301617"/>
            <a:ext cx="10321336" cy="821723"/>
          </a:xfrm>
          <a:prstGeom prst="rect">
            <a:avLst/>
          </a:prstGeom>
        </p:spPr>
        <p:txBody>
          <a:bodyPr vert="horz" wrap="square" lIns="179285" tIns="143428" rIns="179285" bIns="143428" rtlCol="0" anchor="t">
            <a:noAutofit/>
          </a:bodyPr>
          <a:lstStyle>
            <a:lvl1pPr marL="0" indent="0" algn="l" defTabSz="914166" rtl="0" eaLnBrk="1" latinLnBrk="0" hangingPunct="1">
              <a:spcBef>
                <a:spcPct val="20000"/>
              </a:spcBef>
              <a:buFont typeface="Arial" pitchFamily="34" charset="0"/>
              <a:buNone/>
              <a:defRPr sz="6700" kern="1200" spc="-153">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367">
              <a:lnSpc>
                <a:spcPct val="60000"/>
              </a:lnSpc>
              <a:buClr>
                <a:srgbClr val="FFFFFF"/>
              </a:buClr>
              <a:buSzPct val="90000"/>
            </a:pPr>
            <a:r>
              <a:rPr lang="en-US" sz="7646" spc="0" dirty="0">
                <a:solidFill>
                  <a:schemeClr val="tx1"/>
                </a:solidFill>
              </a:rPr>
              <a:t>Install Packages</a:t>
            </a:r>
            <a:endParaRPr lang="en-US" sz="7646" spc="0" dirty="0">
              <a:solidFill>
                <a:schemeClr val="tx1"/>
              </a:solidFill>
              <a:latin typeface="+mn-lt"/>
            </a:endParaRPr>
          </a:p>
        </p:txBody>
      </p:sp>
      <p:sp>
        <p:nvSpPr>
          <p:cNvPr id="8" name="TextBox 7"/>
          <p:cNvSpPr txBox="1"/>
          <p:nvPr/>
        </p:nvSpPr>
        <p:spPr>
          <a:xfrm>
            <a:off x="4145965" y="-846623"/>
            <a:ext cx="362072" cy="621556"/>
          </a:xfrm>
          <a:prstGeom prst="rect">
            <a:avLst/>
          </a:prstGeom>
          <a:noFill/>
        </p:spPr>
        <p:txBody>
          <a:bodyPr wrap="none" lIns="179285" tIns="143428" rIns="179285" bIns="143428" rtlCol="0">
            <a:spAutoFit/>
          </a:bodyPr>
          <a:lstStyle/>
          <a:p>
            <a:pPr>
              <a:lnSpc>
                <a:spcPct val="90000"/>
              </a:lnSpc>
              <a:spcAft>
                <a:spcPts val="588"/>
              </a:spcAft>
            </a:pPr>
            <a:endParaRPr lang="en-US" sz="2353" dirty="0" err="1">
              <a:gradFill>
                <a:gsLst>
                  <a:gs pos="2917">
                    <a:schemeClr val="tx1"/>
                  </a:gs>
                  <a:gs pos="30000">
                    <a:schemeClr val="tx1"/>
                  </a:gs>
                </a:gsLst>
                <a:lin ang="5400000" scaled="0"/>
              </a:gradFill>
            </a:endParaRPr>
          </a:p>
        </p:txBody>
      </p:sp>
      <p:grpSp>
        <p:nvGrpSpPr>
          <p:cNvPr id="9" name="Group 8"/>
          <p:cNvGrpSpPr/>
          <p:nvPr/>
        </p:nvGrpSpPr>
        <p:grpSpPr>
          <a:xfrm>
            <a:off x="5718600" y="5819471"/>
            <a:ext cx="5524062" cy="408445"/>
            <a:chOff x="5833269" y="5935662"/>
            <a:chExt cx="5634831" cy="416635"/>
          </a:xfrm>
        </p:grpSpPr>
        <p:sp>
          <p:nvSpPr>
            <p:cNvPr id="11" name="TextBox 10"/>
            <p:cNvSpPr txBox="1"/>
            <p:nvPr/>
          </p:nvSpPr>
          <p:spPr>
            <a:xfrm>
              <a:off x="5833269" y="5935662"/>
              <a:ext cx="2024063" cy="416635"/>
            </a:xfrm>
            <a:prstGeom prst="rect">
              <a:avLst/>
            </a:prstGeom>
            <a:noFill/>
          </p:spPr>
          <p:txBody>
            <a:bodyPr wrap="square" rtlCol="0">
              <a:spAutoFit/>
            </a:bodyPr>
            <a:lstStyle/>
            <a:p>
              <a:pPr algn="ctr">
                <a:lnSpc>
                  <a:spcPct val="130000"/>
                </a:lnSpc>
              </a:pPr>
              <a:endParaRPr lang="en-US" sz="1765" dirty="0">
                <a:latin typeface="+mj-lt"/>
                <a:cs typeface="Arial"/>
              </a:endParaRPr>
            </a:p>
          </p:txBody>
        </p:sp>
        <p:sp>
          <p:nvSpPr>
            <p:cNvPr id="15" name="TextBox 14"/>
            <p:cNvSpPr txBox="1"/>
            <p:nvPr/>
          </p:nvSpPr>
          <p:spPr>
            <a:xfrm>
              <a:off x="8978900" y="5935662"/>
              <a:ext cx="2489200" cy="416635"/>
            </a:xfrm>
            <a:prstGeom prst="rect">
              <a:avLst/>
            </a:prstGeom>
            <a:noFill/>
          </p:spPr>
          <p:txBody>
            <a:bodyPr wrap="square" rtlCol="0">
              <a:spAutoFit/>
            </a:bodyPr>
            <a:lstStyle/>
            <a:p>
              <a:pPr algn="r">
                <a:lnSpc>
                  <a:spcPct val="130000"/>
                </a:lnSpc>
              </a:pPr>
              <a:endParaRPr lang="en-US" sz="1765" dirty="0">
                <a:latin typeface="+mj-lt"/>
                <a:cs typeface="Arial"/>
              </a:endParaRPr>
            </a:p>
          </p:txBody>
        </p:sp>
      </p:grpSp>
      <p:pic>
        <p:nvPicPr>
          <p:cNvPr id="17" name="Picture 16"/>
          <p:cNvPicPr>
            <a:picLocks noChangeAspect="1"/>
          </p:cNvPicPr>
          <p:nvPr/>
        </p:nvPicPr>
        <p:blipFill>
          <a:blip r:embed="rId4"/>
          <a:stretch>
            <a:fillRect/>
          </a:stretch>
        </p:blipFill>
        <p:spPr>
          <a:xfrm>
            <a:off x="8386354" y="301617"/>
            <a:ext cx="3564922" cy="440924"/>
          </a:xfrm>
          <a:prstGeom prst="rect">
            <a:avLst/>
          </a:prstGeom>
        </p:spPr>
      </p:pic>
      <p:pic>
        <p:nvPicPr>
          <p:cNvPr id="2" name="Picture 1"/>
          <p:cNvPicPr>
            <a:picLocks noChangeAspect="1"/>
          </p:cNvPicPr>
          <p:nvPr/>
        </p:nvPicPr>
        <p:blipFill>
          <a:blip r:embed="rId5"/>
          <a:stretch>
            <a:fillRect/>
          </a:stretch>
        </p:blipFill>
        <p:spPr>
          <a:xfrm>
            <a:off x="1580333" y="1260000"/>
            <a:ext cx="8387347" cy="5457600"/>
          </a:xfrm>
          <a:prstGeom prst="rect">
            <a:avLst/>
          </a:prstGeom>
          <a:ln>
            <a:noFill/>
          </a:ln>
          <a:effectLst>
            <a:outerShdw blurRad="292100" dist="139700" dir="2700000" algn="tl" rotWithShape="0">
              <a:srgbClr val="333333">
                <a:alpha val="65000"/>
              </a:srgbClr>
            </a:outerShdw>
          </a:effectLst>
        </p:spPr>
      </p:pic>
      <p:pic>
        <p:nvPicPr>
          <p:cNvPr id="3" name="Picture 2"/>
          <p:cNvPicPr>
            <a:picLocks noChangeAspect="1"/>
          </p:cNvPicPr>
          <p:nvPr/>
        </p:nvPicPr>
        <p:blipFill>
          <a:blip r:embed="rId6"/>
          <a:stretch>
            <a:fillRect/>
          </a:stretch>
        </p:blipFill>
        <p:spPr>
          <a:xfrm>
            <a:off x="1576766" y="1260000"/>
            <a:ext cx="8390914" cy="5611423"/>
          </a:xfrm>
          <a:prstGeom prst="rect">
            <a:avLst/>
          </a:prstGeom>
        </p:spPr>
      </p:pic>
      <p:pic>
        <p:nvPicPr>
          <p:cNvPr id="4" name="Picture 3"/>
          <p:cNvPicPr>
            <a:picLocks noChangeAspect="1"/>
          </p:cNvPicPr>
          <p:nvPr/>
        </p:nvPicPr>
        <p:blipFill>
          <a:blip r:embed="rId7"/>
          <a:stretch>
            <a:fillRect/>
          </a:stretch>
        </p:blipFill>
        <p:spPr>
          <a:xfrm>
            <a:off x="1580332" y="1260000"/>
            <a:ext cx="8387348" cy="5492548"/>
          </a:xfrm>
          <a:prstGeom prst="rect">
            <a:avLst/>
          </a:prstGeom>
        </p:spPr>
      </p:pic>
      <p:pic>
        <p:nvPicPr>
          <p:cNvPr id="5" name="Picture 4"/>
          <p:cNvPicPr>
            <a:picLocks noChangeAspect="1"/>
          </p:cNvPicPr>
          <p:nvPr/>
        </p:nvPicPr>
        <p:blipFill>
          <a:blip r:embed="rId8"/>
          <a:stretch>
            <a:fillRect/>
          </a:stretch>
        </p:blipFill>
        <p:spPr>
          <a:xfrm>
            <a:off x="1580333" y="1260000"/>
            <a:ext cx="8402023" cy="5677200"/>
          </a:xfrm>
          <a:prstGeom prst="rect">
            <a:avLst/>
          </a:prstGeom>
        </p:spPr>
      </p:pic>
      <p:pic>
        <p:nvPicPr>
          <p:cNvPr id="6" name="Picture 5"/>
          <p:cNvPicPr>
            <a:picLocks noChangeAspect="1"/>
          </p:cNvPicPr>
          <p:nvPr/>
        </p:nvPicPr>
        <p:blipFill>
          <a:blip r:embed="rId9"/>
          <a:stretch>
            <a:fillRect/>
          </a:stretch>
        </p:blipFill>
        <p:spPr>
          <a:xfrm>
            <a:off x="1595009" y="1260000"/>
            <a:ext cx="8387347" cy="5661605"/>
          </a:xfrm>
          <a:prstGeom prst="rect">
            <a:avLst/>
          </a:prstGeom>
        </p:spPr>
      </p:pic>
      <p:pic>
        <p:nvPicPr>
          <p:cNvPr id="7" name="Picture 6"/>
          <p:cNvPicPr>
            <a:picLocks noChangeAspect="1"/>
          </p:cNvPicPr>
          <p:nvPr/>
        </p:nvPicPr>
        <p:blipFill>
          <a:blip r:embed="rId10"/>
          <a:stretch>
            <a:fillRect/>
          </a:stretch>
        </p:blipFill>
        <p:spPr>
          <a:xfrm>
            <a:off x="1587241" y="1269714"/>
            <a:ext cx="8387777" cy="5626800"/>
          </a:xfrm>
          <a:prstGeom prst="rect">
            <a:avLst/>
          </a:prstGeom>
        </p:spPr>
      </p:pic>
      <p:pic>
        <p:nvPicPr>
          <p:cNvPr id="10" name="Picture 9"/>
          <p:cNvPicPr>
            <a:picLocks noChangeAspect="1"/>
          </p:cNvPicPr>
          <p:nvPr/>
        </p:nvPicPr>
        <p:blipFill>
          <a:blip r:embed="rId11"/>
          <a:stretch>
            <a:fillRect/>
          </a:stretch>
        </p:blipFill>
        <p:spPr>
          <a:xfrm>
            <a:off x="1587241" y="1269714"/>
            <a:ext cx="8377441" cy="5701314"/>
          </a:xfrm>
          <a:prstGeom prst="rect">
            <a:avLst/>
          </a:prstGeom>
        </p:spPr>
      </p:pic>
    </p:spTree>
    <p:extLst>
      <p:ext uri="{BB962C8B-B14F-4D97-AF65-F5344CB8AC3E}">
        <p14:creationId xmlns:p14="http://schemas.microsoft.com/office/powerpoint/2010/main" val="35362277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fade">
                                      <p:cBhvr>
                                        <p:cTn id="3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2000"/>
            <a:lum/>
          </a:blip>
          <a:srcRect/>
          <a:stretch>
            <a:fillRect l="-45000" t="-39000" r="45000" b="-39000"/>
          </a:stretch>
        </a:blipFill>
        <a:effectLst/>
      </p:bgPr>
    </p:bg>
    <p:spTree>
      <p:nvGrpSpPr>
        <p:cNvPr id="1" name=""/>
        <p:cNvGrpSpPr/>
        <p:nvPr/>
      </p:nvGrpSpPr>
      <p:grpSpPr>
        <a:xfrm>
          <a:off x="0" y="0"/>
          <a:ext cx="0" cy="0"/>
          <a:chOff x="0" y="0"/>
          <a:chExt cx="0" cy="0"/>
        </a:xfrm>
      </p:grpSpPr>
      <p:sp>
        <p:nvSpPr>
          <p:cNvPr id="27" name="Text Placeholder 25"/>
          <p:cNvSpPr txBox="1">
            <a:spLocks/>
          </p:cNvSpPr>
          <p:nvPr/>
        </p:nvSpPr>
        <p:spPr bwMode="invGray">
          <a:xfrm>
            <a:off x="557932" y="301617"/>
            <a:ext cx="10321336" cy="821723"/>
          </a:xfrm>
          <a:prstGeom prst="rect">
            <a:avLst/>
          </a:prstGeom>
        </p:spPr>
        <p:txBody>
          <a:bodyPr vert="horz" wrap="square" lIns="179285" tIns="143428" rIns="179285" bIns="143428" rtlCol="0" anchor="t">
            <a:noAutofit/>
          </a:bodyPr>
          <a:lstStyle>
            <a:lvl1pPr marL="0" indent="0" algn="l" defTabSz="914166" rtl="0" eaLnBrk="1" latinLnBrk="0" hangingPunct="1">
              <a:spcBef>
                <a:spcPct val="20000"/>
              </a:spcBef>
              <a:buFont typeface="Arial" pitchFamily="34" charset="0"/>
              <a:buNone/>
              <a:defRPr sz="6700" kern="1200" spc="-153">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367">
              <a:lnSpc>
                <a:spcPct val="60000"/>
              </a:lnSpc>
              <a:buClr>
                <a:srgbClr val="FFFFFF"/>
              </a:buClr>
              <a:buSzPct val="90000"/>
            </a:pPr>
            <a:r>
              <a:rPr lang="en-US" sz="7646" spc="0" dirty="0">
                <a:solidFill>
                  <a:schemeClr val="tx1"/>
                </a:solidFill>
              </a:rPr>
              <a:t>App Dashboard</a:t>
            </a:r>
            <a:endParaRPr lang="en-US" sz="7646" spc="0" dirty="0">
              <a:solidFill>
                <a:schemeClr val="tx1"/>
              </a:solidFill>
              <a:latin typeface="+mn-lt"/>
            </a:endParaRPr>
          </a:p>
        </p:txBody>
      </p:sp>
      <p:sp>
        <p:nvSpPr>
          <p:cNvPr id="8" name="TextBox 7"/>
          <p:cNvSpPr txBox="1"/>
          <p:nvPr/>
        </p:nvSpPr>
        <p:spPr>
          <a:xfrm>
            <a:off x="4145965" y="-846623"/>
            <a:ext cx="362072" cy="621556"/>
          </a:xfrm>
          <a:prstGeom prst="rect">
            <a:avLst/>
          </a:prstGeom>
          <a:noFill/>
        </p:spPr>
        <p:txBody>
          <a:bodyPr wrap="none" lIns="179285" tIns="143428" rIns="179285" bIns="143428" rtlCol="0">
            <a:spAutoFit/>
          </a:bodyPr>
          <a:lstStyle/>
          <a:p>
            <a:pPr>
              <a:lnSpc>
                <a:spcPct val="90000"/>
              </a:lnSpc>
              <a:spcAft>
                <a:spcPts val="588"/>
              </a:spcAft>
            </a:pPr>
            <a:endParaRPr lang="en-US" sz="2353" dirty="0" err="1">
              <a:gradFill>
                <a:gsLst>
                  <a:gs pos="2917">
                    <a:schemeClr val="tx1"/>
                  </a:gs>
                  <a:gs pos="30000">
                    <a:schemeClr val="tx1"/>
                  </a:gs>
                </a:gsLst>
                <a:lin ang="5400000" scaled="0"/>
              </a:gradFill>
            </a:endParaRPr>
          </a:p>
        </p:txBody>
      </p:sp>
      <p:grpSp>
        <p:nvGrpSpPr>
          <p:cNvPr id="9" name="Group 8"/>
          <p:cNvGrpSpPr/>
          <p:nvPr/>
        </p:nvGrpSpPr>
        <p:grpSpPr>
          <a:xfrm>
            <a:off x="5718600" y="5819471"/>
            <a:ext cx="5524062" cy="408445"/>
            <a:chOff x="5833269" y="5935662"/>
            <a:chExt cx="5634831" cy="416635"/>
          </a:xfrm>
        </p:grpSpPr>
        <p:sp>
          <p:nvSpPr>
            <p:cNvPr id="11" name="TextBox 10"/>
            <p:cNvSpPr txBox="1"/>
            <p:nvPr/>
          </p:nvSpPr>
          <p:spPr>
            <a:xfrm>
              <a:off x="5833269" y="5935662"/>
              <a:ext cx="2024063" cy="416635"/>
            </a:xfrm>
            <a:prstGeom prst="rect">
              <a:avLst/>
            </a:prstGeom>
            <a:noFill/>
          </p:spPr>
          <p:txBody>
            <a:bodyPr wrap="square" rtlCol="0">
              <a:spAutoFit/>
            </a:bodyPr>
            <a:lstStyle/>
            <a:p>
              <a:pPr algn="ctr">
                <a:lnSpc>
                  <a:spcPct val="130000"/>
                </a:lnSpc>
              </a:pPr>
              <a:endParaRPr lang="en-US" sz="1765" dirty="0">
                <a:latin typeface="+mj-lt"/>
                <a:cs typeface="Arial"/>
              </a:endParaRPr>
            </a:p>
          </p:txBody>
        </p:sp>
        <p:sp>
          <p:nvSpPr>
            <p:cNvPr id="15" name="TextBox 14"/>
            <p:cNvSpPr txBox="1"/>
            <p:nvPr/>
          </p:nvSpPr>
          <p:spPr>
            <a:xfrm>
              <a:off x="8978900" y="5935662"/>
              <a:ext cx="2489200" cy="416635"/>
            </a:xfrm>
            <a:prstGeom prst="rect">
              <a:avLst/>
            </a:prstGeom>
            <a:noFill/>
          </p:spPr>
          <p:txBody>
            <a:bodyPr wrap="square" rtlCol="0">
              <a:spAutoFit/>
            </a:bodyPr>
            <a:lstStyle/>
            <a:p>
              <a:pPr algn="r">
                <a:lnSpc>
                  <a:spcPct val="130000"/>
                </a:lnSpc>
              </a:pPr>
              <a:endParaRPr lang="en-US" sz="1765" dirty="0">
                <a:latin typeface="+mj-lt"/>
                <a:cs typeface="Arial"/>
              </a:endParaRPr>
            </a:p>
          </p:txBody>
        </p:sp>
      </p:grpSp>
      <p:pic>
        <p:nvPicPr>
          <p:cNvPr id="17" name="Picture 16"/>
          <p:cNvPicPr>
            <a:picLocks noChangeAspect="1"/>
          </p:cNvPicPr>
          <p:nvPr/>
        </p:nvPicPr>
        <p:blipFill>
          <a:blip r:embed="rId4"/>
          <a:stretch>
            <a:fillRect/>
          </a:stretch>
        </p:blipFill>
        <p:spPr>
          <a:xfrm>
            <a:off x="8386354" y="301617"/>
            <a:ext cx="3564922" cy="440924"/>
          </a:xfrm>
          <a:prstGeom prst="rect">
            <a:avLst/>
          </a:prstGeom>
        </p:spPr>
      </p:pic>
      <p:pic>
        <p:nvPicPr>
          <p:cNvPr id="12" name="Picture 11"/>
          <p:cNvPicPr>
            <a:picLocks noChangeAspect="1"/>
          </p:cNvPicPr>
          <p:nvPr/>
        </p:nvPicPr>
        <p:blipFill>
          <a:blip r:embed="rId5"/>
          <a:stretch>
            <a:fillRect/>
          </a:stretch>
        </p:blipFill>
        <p:spPr>
          <a:xfrm>
            <a:off x="1134688" y="1275379"/>
            <a:ext cx="9950752" cy="5395888"/>
          </a:xfrm>
          <a:prstGeom prst="rect">
            <a:avLst/>
          </a:prstGeom>
        </p:spPr>
      </p:pic>
      <p:sp>
        <p:nvSpPr>
          <p:cNvPr id="14" name="Rectangle 13"/>
          <p:cNvSpPr/>
          <p:nvPr/>
        </p:nvSpPr>
        <p:spPr bwMode="auto">
          <a:xfrm>
            <a:off x="3886672" y="4381032"/>
            <a:ext cx="5648130" cy="1064328"/>
          </a:xfrm>
          <a:prstGeom prst="rect">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pic>
        <p:nvPicPr>
          <p:cNvPr id="16" name="Picture 15"/>
          <p:cNvPicPr>
            <a:picLocks noChangeAspect="1"/>
          </p:cNvPicPr>
          <p:nvPr/>
        </p:nvPicPr>
        <p:blipFill>
          <a:blip r:embed="rId6"/>
          <a:stretch>
            <a:fillRect/>
          </a:stretch>
        </p:blipFill>
        <p:spPr>
          <a:xfrm>
            <a:off x="1606133" y="3381714"/>
            <a:ext cx="9346969" cy="2622324"/>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6" name="Picture 5"/>
          <p:cNvPicPr>
            <a:picLocks noChangeAspect="1"/>
          </p:cNvPicPr>
          <p:nvPr/>
        </p:nvPicPr>
        <p:blipFill>
          <a:blip r:embed="rId7"/>
          <a:stretch>
            <a:fillRect/>
          </a:stretch>
        </p:blipFill>
        <p:spPr>
          <a:xfrm>
            <a:off x="9434781" y="3822354"/>
            <a:ext cx="1177696" cy="1177696"/>
          </a:xfrm>
          <a:prstGeom prst="rect">
            <a:avLst/>
          </a:prstGeom>
        </p:spPr>
      </p:pic>
      <p:pic>
        <p:nvPicPr>
          <p:cNvPr id="2" name="Picture 1"/>
          <p:cNvPicPr>
            <a:picLocks noChangeAspect="1"/>
          </p:cNvPicPr>
          <p:nvPr/>
        </p:nvPicPr>
        <p:blipFill>
          <a:blip r:embed="rId8"/>
          <a:stretch>
            <a:fillRect/>
          </a:stretch>
        </p:blipFill>
        <p:spPr>
          <a:xfrm>
            <a:off x="1529573" y="3772166"/>
            <a:ext cx="9500088" cy="1574881"/>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5" name="Picture 4"/>
          <p:cNvPicPr>
            <a:picLocks noChangeAspect="1"/>
          </p:cNvPicPr>
          <p:nvPr/>
        </p:nvPicPr>
        <p:blipFill>
          <a:blip r:embed="rId9"/>
          <a:stretch>
            <a:fillRect/>
          </a:stretch>
        </p:blipFill>
        <p:spPr>
          <a:xfrm>
            <a:off x="9358555" y="3937681"/>
            <a:ext cx="1430170" cy="1430170"/>
          </a:xfrm>
          <a:prstGeom prst="rect">
            <a:avLst/>
          </a:prstGeom>
        </p:spPr>
      </p:pic>
    </p:spTree>
    <p:extLst>
      <p:ext uri="{BB962C8B-B14F-4D97-AF65-F5344CB8AC3E}">
        <p14:creationId xmlns:p14="http://schemas.microsoft.com/office/powerpoint/2010/main" val="55984363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 calcmode="lin" valueType="num">
                                      <p:cBhvr>
                                        <p:cTn id="12" dur="500" fill="hold"/>
                                        <p:tgtEl>
                                          <p:spTgt spid="16"/>
                                        </p:tgtEl>
                                        <p:attrNameLst>
                                          <p:attrName>ppt_w</p:attrName>
                                        </p:attrNameLst>
                                      </p:cBhvr>
                                      <p:tavLst>
                                        <p:tav tm="0">
                                          <p:val>
                                            <p:fltVal val="0"/>
                                          </p:val>
                                        </p:tav>
                                        <p:tav tm="100000">
                                          <p:val>
                                            <p:strVal val="#ppt_w"/>
                                          </p:val>
                                        </p:tav>
                                      </p:tavLst>
                                    </p:anim>
                                    <p:anim calcmode="lin" valueType="num">
                                      <p:cBhvr>
                                        <p:cTn id="13" dur="500" fill="hold"/>
                                        <p:tgtEl>
                                          <p:spTgt spid="16"/>
                                        </p:tgtEl>
                                        <p:attrNameLst>
                                          <p:attrName>ppt_h</p:attrName>
                                        </p:attrNameLst>
                                      </p:cBhvr>
                                      <p:tavLst>
                                        <p:tav tm="0">
                                          <p:val>
                                            <p:fltVal val="0"/>
                                          </p:val>
                                        </p:tav>
                                        <p:tav tm="100000">
                                          <p:val>
                                            <p:strVal val="#ppt_h"/>
                                          </p:val>
                                        </p:tav>
                                      </p:tavLst>
                                    </p:anim>
                                    <p:animEffect transition="in" filter="fade">
                                      <p:cBhvr>
                                        <p:cTn id="14" dur="500"/>
                                        <p:tgtEl>
                                          <p:spTgt spid="16"/>
                                        </p:tgtEl>
                                      </p:cBhvr>
                                    </p:animEffect>
                                  </p:childTnLst>
                                </p:cTn>
                              </p:par>
                              <p:par>
                                <p:cTn id="15" presetID="53" presetClass="entr" presetSubtype="16" fill="hold" nodeType="with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p:cTn id="17" dur="500" fill="hold"/>
                                        <p:tgtEl>
                                          <p:spTgt spid="6"/>
                                        </p:tgtEl>
                                        <p:attrNameLst>
                                          <p:attrName>ppt_w</p:attrName>
                                        </p:attrNameLst>
                                      </p:cBhvr>
                                      <p:tavLst>
                                        <p:tav tm="0">
                                          <p:val>
                                            <p:fltVal val="0"/>
                                          </p:val>
                                        </p:tav>
                                        <p:tav tm="100000">
                                          <p:val>
                                            <p:strVal val="#ppt_w"/>
                                          </p:val>
                                        </p:tav>
                                      </p:tavLst>
                                    </p:anim>
                                    <p:anim calcmode="lin" valueType="num">
                                      <p:cBhvr>
                                        <p:cTn id="18" dur="500" fill="hold"/>
                                        <p:tgtEl>
                                          <p:spTgt spid="6"/>
                                        </p:tgtEl>
                                        <p:attrNameLst>
                                          <p:attrName>ppt_h</p:attrName>
                                        </p:attrNameLst>
                                      </p:cBhvr>
                                      <p:tavLst>
                                        <p:tav tm="0">
                                          <p:val>
                                            <p:fltVal val="0"/>
                                          </p:val>
                                        </p:tav>
                                        <p:tav tm="100000">
                                          <p:val>
                                            <p:strVal val="#ppt_h"/>
                                          </p:val>
                                        </p:tav>
                                      </p:tavLst>
                                    </p:anim>
                                    <p:animEffect transition="in" filter="fade">
                                      <p:cBhvr>
                                        <p:cTn id="19" dur="500"/>
                                        <p:tgtEl>
                                          <p:spTgt spid="6"/>
                                        </p:tgtEl>
                                      </p:cBhvr>
                                    </p:animEffect>
                                  </p:childTnLst>
                                </p:cTn>
                              </p:par>
                            </p:childTnLst>
                          </p:cTn>
                        </p:par>
                      </p:childTnLst>
                    </p:cTn>
                  </p:par>
                  <p:par>
                    <p:cTn id="20" fill="hold">
                      <p:stCondLst>
                        <p:cond delay="indefinite"/>
                      </p:stCondLst>
                      <p:childTnLst>
                        <p:par>
                          <p:cTn id="21" fill="hold">
                            <p:stCondLst>
                              <p:cond delay="0"/>
                            </p:stCondLst>
                            <p:childTnLst>
                              <p:par>
                                <p:cTn id="22" presetID="53" presetClass="entr" presetSubtype="16" fill="hold" nodeType="clickEffect">
                                  <p:stCondLst>
                                    <p:cond delay="0"/>
                                  </p:stCondLst>
                                  <p:childTnLst>
                                    <p:set>
                                      <p:cBhvr>
                                        <p:cTn id="23" dur="1" fill="hold">
                                          <p:stCondLst>
                                            <p:cond delay="0"/>
                                          </p:stCondLst>
                                        </p:cTn>
                                        <p:tgtEl>
                                          <p:spTgt spid="2"/>
                                        </p:tgtEl>
                                        <p:attrNameLst>
                                          <p:attrName>style.visibility</p:attrName>
                                        </p:attrNameLst>
                                      </p:cBhvr>
                                      <p:to>
                                        <p:strVal val="visible"/>
                                      </p:to>
                                    </p:set>
                                    <p:anim calcmode="lin" valueType="num">
                                      <p:cBhvr>
                                        <p:cTn id="24" dur="500" fill="hold"/>
                                        <p:tgtEl>
                                          <p:spTgt spid="2"/>
                                        </p:tgtEl>
                                        <p:attrNameLst>
                                          <p:attrName>ppt_w</p:attrName>
                                        </p:attrNameLst>
                                      </p:cBhvr>
                                      <p:tavLst>
                                        <p:tav tm="0">
                                          <p:val>
                                            <p:fltVal val="0"/>
                                          </p:val>
                                        </p:tav>
                                        <p:tav tm="100000">
                                          <p:val>
                                            <p:strVal val="#ppt_w"/>
                                          </p:val>
                                        </p:tav>
                                      </p:tavLst>
                                    </p:anim>
                                    <p:anim calcmode="lin" valueType="num">
                                      <p:cBhvr>
                                        <p:cTn id="25" dur="500" fill="hold"/>
                                        <p:tgtEl>
                                          <p:spTgt spid="2"/>
                                        </p:tgtEl>
                                        <p:attrNameLst>
                                          <p:attrName>ppt_h</p:attrName>
                                        </p:attrNameLst>
                                      </p:cBhvr>
                                      <p:tavLst>
                                        <p:tav tm="0">
                                          <p:val>
                                            <p:fltVal val="0"/>
                                          </p:val>
                                        </p:tav>
                                        <p:tav tm="100000">
                                          <p:val>
                                            <p:strVal val="#ppt_h"/>
                                          </p:val>
                                        </p:tav>
                                      </p:tavLst>
                                    </p:anim>
                                    <p:animEffect transition="in" filter="fade">
                                      <p:cBhvr>
                                        <p:cTn id="26" dur="500"/>
                                        <p:tgtEl>
                                          <p:spTgt spid="2"/>
                                        </p:tgtEl>
                                      </p:cBhvr>
                                    </p:animEffect>
                                  </p:childTnLst>
                                </p:cTn>
                              </p:par>
                            </p:childTnLst>
                          </p:cTn>
                        </p:par>
                        <p:par>
                          <p:cTn id="27" fill="hold">
                            <p:stCondLst>
                              <p:cond delay="500"/>
                            </p:stCondLst>
                            <p:childTnLst>
                              <p:par>
                                <p:cTn id="28" presetID="53" presetClass="entr" presetSubtype="16" fill="hold" nodeType="afterEffect">
                                  <p:stCondLst>
                                    <p:cond delay="0"/>
                                  </p:stCondLst>
                                  <p:childTnLst>
                                    <p:set>
                                      <p:cBhvr>
                                        <p:cTn id="29" dur="1" fill="hold">
                                          <p:stCondLst>
                                            <p:cond delay="0"/>
                                          </p:stCondLst>
                                        </p:cTn>
                                        <p:tgtEl>
                                          <p:spTgt spid="5"/>
                                        </p:tgtEl>
                                        <p:attrNameLst>
                                          <p:attrName>style.visibility</p:attrName>
                                        </p:attrNameLst>
                                      </p:cBhvr>
                                      <p:to>
                                        <p:strVal val="visible"/>
                                      </p:to>
                                    </p:set>
                                    <p:anim calcmode="lin" valueType="num">
                                      <p:cBhvr>
                                        <p:cTn id="30" dur="500" fill="hold"/>
                                        <p:tgtEl>
                                          <p:spTgt spid="5"/>
                                        </p:tgtEl>
                                        <p:attrNameLst>
                                          <p:attrName>ppt_w</p:attrName>
                                        </p:attrNameLst>
                                      </p:cBhvr>
                                      <p:tavLst>
                                        <p:tav tm="0">
                                          <p:val>
                                            <p:fltVal val="0"/>
                                          </p:val>
                                        </p:tav>
                                        <p:tav tm="100000">
                                          <p:val>
                                            <p:strVal val="#ppt_w"/>
                                          </p:val>
                                        </p:tav>
                                      </p:tavLst>
                                    </p:anim>
                                    <p:anim calcmode="lin" valueType="num">
                                      <p:cBhvr>
                                        <p:cTn id="31" dur="500" fill="hold"/>
                                        <p:tgtEl>
                                          <p:spTgt spid="5"/>
                                        </p:tgtEl>
                                        <p:attrNameLst>
                                          <p:attrName>ppt_h</p:attrName>
                                        </p:attrNameLst>
                                      </p:cBhvr>
                                      <p:tavLst>
                                        <p:tav tm="0">
                                          <p:val>
                                            <p:fltVal val="0"/>
                                          </p:val>
                                        </p:tav>
                                        <p:tav tm="100000">
                                          <p:val>
                                            <p:strVal val="#ppt_h"/>
                                          </p:val>
                                        </p:tav>
                                      </p:tavLst>
                                    </p:anim>
                                    <p:animEffect transition="in" filter="fade">
                                      <p:cBhvr>
                                        <p:cTn id="3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2000"/>
            <a:lum/>
          </a:blip>
          <a:srcRect/>
          <a:stretch>
            <a:fillRect l="-45000" t="-39000" r="45000" b="-39000"/>
          </a:stretch>
        </a:blipFill>
        <a:effectLst/>
      </p:bgPr>
    </p:bg>
    <p:spTree>
      <p:nvGrpSpPr>
        <p:cNvPr id="1" name=""/>
        <p:cNvGrpSpPr/>
        <p:nvPr/>
      </p:nvGrpSpPr>
      <p:grpSpPr>
        <a:xfrm>
          <a:off x="0" y="0"/>
          <a:ext cx="0" cy="0"/>
          <a:chOff x="0" y="0"/>
          <a:chExt cx="0" cy="0"/>
        </a:xfrm>
      </p:grpSpPr>
      <p:sp>
        <p:nvSpPr>
          <p:cNvPr id="27" name="Text Placeholder 25"/>
          <p:cNvSpPr txBox="1">
            <a:spLocks/>
          </p:cNvSpPr>
          <p:nvPr/>
        </p:nvSpPr>
        <p:spPr bwMode="invGray">
          <a:xfrm>
            <a:off x="557932" y="301617"/>
            <a:ext cx="10321336" cy="821723"/>
          </a:xfrm>
          <a:prstGeom prst="rect">
            <a:avLst/>
          </a:prstGeom>
        </p:spPr>
        <p:txBody>
          <a:bodyPr vert="horz" wrap="square" lIns="179285" tIns="143428" rIns="179285" bIns="143428" rtlCol="0" anchor="t">
            <a:noAutofit/>
          </a:bodyPr>
          <a:lstStyle>
            <a:lvl1pPr marL="0" indent="0" algn="l" defTabSz="914166" rtl="0" eaLnBrk="1" latinLnBrk="0" hangingPunct="1">
              <a:spcBef>
                <a:spcPct val="20000"/>
              </a:spcBef>
              <a:buFont typeface="Arial" pitchFamily="34" charset="0"/>
              <a:buNone/>
              <a:defRPr sz="6700" kern="1200" spc="-153">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367">
              <a:lnSpc>
                <a:spcPct val="60000"/>
              </a:lnSpc>
              <a:buClr>
                <a:srgbClr val="FFFFFF"/>
              </a:buClr>
              <a:buSzPct val="90000"/>
            </a:pPr>
            <a:r>
              <a:rPr lang="en-US" sz="7646" spc="0" dirty="0">
                <a:solidFill>
                  <a:schemeClr val="tx1"/>
                </a:solidFill>
              </a:rPr>
              <a:t>Start SDK</a:t>
            </a:r>
            <a:endParaRPr lang="en-US" sz="7646" spc="0" dirty="0">
              <a:solidFill>
                <a:schemeClr val="tx1"/>
              </a:solidFill>
              <a:latin typeface="+mn-lt"/>
            </a:endParaRPr>
          </a:p>
        </p:txBody>
      </p:sp>
      <p:sp>
        <p:nvSpPr>
          <p:cNvPr id="8" name="TextBox 7"/>
          <p:cNvSpPr txBox="1"/>
          <p:nvPr/>
        </p:nvSpPr>
        <p:spPr>
          <a:xfrm>
            <a:off x="4145965" y="-846623"/>
            <a:ext cx="362072" cy="621556"/>
          </a:xfrm>
          <a:prstGeom prst="rect">
            <a:avLst/>
          </a:prstGeom>
          <a:noFill/>
        </p:spPr>
        <p:txBody>
          <a:bodyPr wrap="none" lIns="179285" tIns="143428" rIns="179285" bIns="143428" rtlCol="0">
            <a:spAutoFit/>
          </a:bodyPr>
          <a:lstStyle/>
          <a:p>
            <a:pPr>
              <a:lnSpc>
                <a:spcPct val="90000"/>
              </a:lnSpc>
              <a:spcAft>
                <a:spcPts val="588"/>
              </a:spcAft>
            </a:pPr>
            <a:endParaRPr lang="en-US" sz="2353" dirty="0" err="1">
              <a:gradFill>
                <a:gsLst>
                  <a:gs pos="2917">
                    <a:schemeClr val="tx1"/>
                  </a:gs>
                  <a:gs pos="30000">
                    <a:schemeClr val="tx1"/>
                  </a:gs>
                </a:gsLst>
                <a:lin ang="5400000" scaled="0"/>
              </a:gradFill>
            </a:endParaRPr>
          </a:p>
        </p:txBody>
      </p:sp>
      <p:grpSp>
        <p:nvGrpSpPr>
          <p:cNvPr id="9" name="Group 8"/>
          <p:cNvGrpSpPr/>
          <p:nvPr/>
        </p:nvGrpSpPr>
        <p:grpSpPr>
          <a:xfrm>
            <a:off x="5718600" y="5819471"/>
            <a:ext cx="5524062" cy="408445"/>
            <a:chOff x="5833269" y="5935662"/>
            <a:chExt cx="5634831" cy="416635"/>
          </a:xfrm>
        </p:grpSpPr>
        <p:sp>
          <p:nvSpPr>
            <p:cNvPr id="11" name="TextBox 10"/>
            <p:cNvSpPr txBox="1"/>
            <p:nvPr/>
          </p:nvSpPr>
          <p:spPr>
            <a:xfrm>
              <a:off x="5833269" y="5935662"/>
              <a:ext cx="2024063" cy="416635"/>
            </a:xfrm>
            <a:prstGeom prst="rect">
              <a:avLst/>
            </a:prstGeom>
            <a:noFill/>
          </p:spPr>
          <p:txBody>
            <a:bodyPr wrap="square" rtlCol="0">
              <a:spAutoFit/>
            </a:bodyPr>
            <a:lstStyle/>
            <a:p>
              <a:pPr algn="ctr">
                <a:lnSpc>
                  <a:spcPct val="130000"/>
                </a:lnSpc>
              </a:pPr>
              <a:endParaRPr lang="en-US" sz="1765" dirty="0">
                <a:latin typeface="+mj-lt"/>
                <a:cs typeface="Arial"/>
              </a:endParaRPr>
            </a:p>
          </p:txBody>
        </p:sp>
        <p:sp>
          <p:nvSpPr>
            <p:cNvPr id="15" name="TextBox 14"/>
            <p:cNvSpPr txBox="1"/>
            <p:nvPr/>
          </p:nvSpPr>
          <p:spPr>
            <a:xfrm>
              <a:off x="8978900" y="5935662"/>
              <a:ext cx="2489200" cy="416635"/>
            </a:xfrm>
            <a:prstGeom prst="rect">
              <a:avLst/>
            </a:prstGeom>
            <a:noFill/>
          </p:spPr>
          <p:txBody>
            <a:bodyPr wrap="square" rtlCol="0">
              <a:spAutoFit/>
            </a:bodyPr>
            <a:lstStyle/>
            <a:p>
              <a:pPr algn="r">
                <a:lnSpc>
                  <a:spcPct val="130000"/>
                </a:lnSpc>
              </a:pPr>
              <a:endParaRPr lang="en-US" sz="1765" dirty="0">
                <a:latin typeface="+mj-lt"/>
                <a:cs typeface="Arial"/>
              </a:endParaRPr>
            </a:p>
          </p:txBody>
        </p:sp>
      </p:grpSp>
      <p:pic>
        <p:nvPicPr>
          <p:cNvPr id="17" name="Picture 16"/>
          <p:cNvPicPr>
            <a:picLocks noChangeAspect="1"/>
          </p:cNvPicPr>
          <p:nvPr/>
        </p:nvPicPr>
        <p:blipFill>
          <a:blip r:embed="rId4"/>
          <a:stretch>
            <a:fillRect/>
          </a:stretch>
        </p:blipFill>
        <p:spPr>
          <a:xfrm>
            <a:off x="8386354" y="301617"/>
            <a:ext cx="3564922" cy="440924"/>
          </a:xfrm>
          <a:prstGeom prst="rect">
            <a:avLst/>
          </a:prstGeom>
        </p:spPr>
      </p:pic>
      <p:pic>
        <p:nvPicPr>
          <p:cNvPr id="13" name="Picture 12"/>
          <p:cNvPicPr>
            <a:picLocks noChangeAspect="1"/>
          </p:cNvPicPr>
          <p:nvPr/>
        </p:nvPicPr>
        <p:blipFill>
          <a:blip r:embed="rId5"/>
          <a:stretch>
            <a:fillRect/>
          </a:stretch>
        </p:blipFill>
        <p:spPr>
          <a:xfrm>
            <a:off x="932333" y="1182747"/>
            <a:ext cx="10408372" cy="5045169"/>
          </a:xfrm>
          <a:prstGeom prst="rect">
            <a:avLst/>
          </a:prstGeom>
          <a:ln>
            <a:noFill/>
          </a:ln>
          <a:effectLst>
            <a:outerShdw blurRad="292100" dist="139700" dir="2700000" algn="tl" rotWithShape="0">
              <a:srgbClr val="333333">
                <a:alpha val="65000"/>
              </a:srgbClr>
            </a:outerShdw>
          </a:effectLst>
        </p:spPr>
      </p:pic>
      <p:pic>
        <p:nvPicPr>
          <p:cNvPr id="14" name="Picture 13"/>
          <p:cNvPicPr>
            <a:picLocks noChangeAspect="1"/>
          </p:cNvPicPr>
          <p:nvPr/>
        </p:nvPicPr>
        <p:blipFill>
          <a:blip r:embed="rId6"/>
          <a:stretch>
            <a:fillRect/>
          </a:stretch>
        </p:blipFill>
        <p:spPr>
          <a:xfrm>
            <a:off x="932333" y="1182747"/>
            <a:ext cx="10408372" cy="5522219"/>
          </a:xfrm>
          <a:prstGeom prst="rect">
            <a:avLst/>
          </a:prstGeom>
        </p:spPr>
      </p:pic>
      <p:sp>
        <p:nvSpPr>
          <p:cNvPr id="18" name="Rectangle 17"/>
          <p:cNvSpPr/>
          <p:nvPr/>
        </p:nvSpPr>
        <p:spPr bwMode="auto">
          <a:xfrm>
            <a:off x="2016000" y="4536000"/>
            <a:ext cx="3643200" cy="331200"/>
          </a:xfrm>
          <a:prstGeom prst="rect">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p:cNvSpPr/>
          <p:nvPr/>
        </p:nvSpPr>
        <p:spPr bwMode="auto">
          <a:xfrm>
            <a:off x="1490400" y="2095200"/>
            <a:ext cx="2563200" cy="367200"/>
          </a:xfrm>
          <a:prstGeom prst="rect">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7352465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fade">
                                      <p:cBhvr>
                                        <p:cTn id="15" dur="500"/>
                                        <p:tgtEl>
                                          <p:spTgt spid="1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fade">
                                      <p:cBhvr>
                                        <p:cTn id="18"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18" grpId="0" animBg="1"/>
      <p:bldP spid="19"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2000"/>
            <a:lum/>
          </a:blip>
          <a:srcRect/>
          <a:stretch>
            <a:fillRect l="-45000" t="-39000" r="45000" b="-39000"/>
          </a:stretch>
        </a:blipFill>
        <a:effectLst/>
      </p:bgPr>
    </p:bg>
    <p:spTree>
      <p:nvGrpSpPr>
        <p:cNvPr id="1" name=""/>
        <p:cNvGrpSpPr/>
        <p:nvPr/>
      </p:nvGrpSpPr>
      <p:grpSpPr>
        <a:xfrm>
          <a:off x="0" y="0"/>
          <a:ext cx="0" cy="0"/>
          <a:chOff x="0" y="0"/>
          <a:chExt cx="0" cy="0"/>
        </a:xfrm>
      </p:grpSpPr>
      <p:sp>
        <p:nvSpPr>
          <p:cNvPr id="27" name="Text Placeholder 25"/>
          <p:cNvSpPr txBox="1">
            <a:spLocks/>
          </p:cNvSpPr>
          <p:nvPr/>
        </p:nvSpPr>
        <p:spPr bwMode="invGray">
          <a:xfrm>
            <a:off x="557932" y="301617"/>
            <a:ext cx="10321336" cy="821723"/>
          </a:xfrm>
          <a:prstGeom prst="rect">
            <a:avLst/>
          </a:prstGeom>
        </p:spPr>
        <p:txBody>
          <a:bodyPr vert="horz" wrap="square" lIns="179285" tIns="143428" rIns="179285" bIns="143428" rtlCol="0" anchor="t">
            <a:noAutofit/>
          </a:bodyPr>
          <a:lstStyle>
            <a:lvl1pPr marL="0" indent="0" algn="l" defTabSz="914166" rtl="0" eaLnBrk="1" latinLnBrk="0" hangingPunct="1">
              <a:spcBef>
                <a:spcPct val="20000"/>
              </a:spcBef>
              <a:buFont typeface="Arial" pitchFamily="34" charset="0"/>
              <a:buNone/>
              <a:defRPr sz="6700" kern="1200" spc="-153">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367">
              <a:lnSpc>
                <a:spcPct val="60000"/>
              </a:lnSpc>
              <a:buClr>
                <a:srgbClr val="FFFFFF"/>
              </a:buClr>
              <a:buSzPct val="90000"/>
            </a:pPr>
            <a:r>
              <a:rPr lang="en-US" sz="7646" spc="0" dirty="0">
                <a:solidFill>
                  <a:schemeClr val="tx1"/>
                </a:solidFill>
              </a:rPr>
              <a:t>Start SDK</a:t>
            </a:r>
            <a:endParaRPr lang="en-US" sz="7646" spc="0" dirty="0">
              <a:solidFill>
                <a:schemeClr val="tx1"/>
              </a:solidFill>
              <a:latin typeface="+mn-lt"/>
            </a:endParaRPr>
          </a:p>
        </p:txBody>
      </p:sp>
      <p:sp>
        <p:nvSpPr>
          <p:cNvPr id="8" name="TextBox 7"/>
          <p:cNvSpPr txBox="1"/>
          <p:nvPr/>
        </p:nvSpPr>
        <p:spPr>
          <a:xfrm>
            <a:off x="4145965" y="-846623"/>
            <a:ext cx="362072" cy="621556"/>
          </a:xfrm>
          <a:prstGeom prst="rect">
            <a:avLst/>
          </a:prstGeom>
          <a:noFill/>
        </p:spPr>
        <p:txBody>
          <a:bodyPr wrap="none" lIns="179285" tIns="143428" rIns="179285" bIns="143428" rtlCol="0">
            <a:spAutoFit/>
          </a:bodyPr>
          <a:lstStyle/>
          <a:p>
            <a:pPr>
              <a:lnSpc>
                <a:spcPct val="90000"/>
              </a:lnSpc>
              <a:spcAft>
                <a:spcPts val="588"/>
              </a:spcAft>
            </a:pPr>
            <a:endParaRPr lang="en-US" sz="2353" dirty="0" err="1">
              <a:gradFill>
                <a:gsLst>
                  <a:gs pos="2917">
                    <a:schemeClr val="tx1"/>
                  </a:gs>
                  <a:gs pos="30000">
                    <a:schemeClr val="tx1"/>
                  </a:gs>
                </a:gsLst>
                <a:lin ang="5400000" scaled="0"/>
              </a:gradFill>
            </a:endParaRPr>
          </a:p>
        </p:txBody>
      </p:sp>
      <p:grpSp>
        <p:nvGrpSpPr>
          <p:cNvPr id="9" name="Group 8"/>
          <p:cNvGrpSpPr/>
          <p:nvPr/>
        </p:nvGrpSpPr>
        <p:grpSpPr>
          <a:xfrm>
            <a:off x="5718600" y="5819471"/>
            <a:ext cx="5524062" cy="408445"/>
            <a:chOff x="5833269" y="5935662"/>
            <a:chExt cx="5634831" cy="416635"/>
          </a:xfrm>
        </p:grpSpPr>
        <p:sp>
          <p:nvSpPr>
            <p:cNvPr id="11" name="TextBox 10"/>
            <p:cNvSpPr txBox="1"/>
            <p:nvPr/>
          </p:nvSpPr>
          <p:spPr>
            <a:xfrm>
              <a:off x="5833269" y="5935662"/>
              <a:ext cx="2024063" cy="416635"/>
            </a:xfrm>
            <a:prstGeom prst="rect">
              <a:avLst/>
            </a:prstGeom>
            <a:noFill/>
          </p:spPr>
          <p:txBody>
            <a:bodyPr wrap="square" rtlCol="0">
              <a:spAutoFit/>
            </a:bodyPr>
            <a:lstStyle/>
            <a:p>
              <a:pPr algn="ctr">
                <a:lnSpc>
                  <a:spcPct val="130000"/>
                </a:lnSpc>
              </a:pPr>
              <a:endParaRPr lang="en-US" sz="1765" dirty="0">
                <a:latin typeface="+mj-lt"/>
                <a:cs typeface="Arial"/>
              </a:endParaRPr>
            </a:p>
          </p:txBody>
        </p:sp>
        <p:sp>
          <p:nvSpPr>
            <p:cNvPr id="15" name="TextBox 14"/>
            <p:cNvSpPr txBox="1"/>
            <p:nvPr/>
          </p:nvSpPr>
          <p:spPr>
            <a:xfrm>
              <a:off x="8978900" y="5935662"/>
              <a:ext cx="2489200" cy="416635"/>
            </a:xfrm>
            <a:prstGeom prst="rect">
              <a:avLst/>
            </a:prstGeom>
            <a:noFill/>
          </p:spPr>
          <p:txBody>
            <a:bodyPr wrap="square" rtlCol="0">
              <a:spAutoFit/>
            </a:bodyPr>
            <a:lstStyle/>
            <a:p>
              <a:pPr algn="r">
                <a:lnSpc>
                  <a:spcPct val="130000"/>
                </a:lnSpc>
              </a:pPr>
              <a:endParaRPr lang="en-US" sz="1765" dirty="0">
                <a:latin typeface="+mj-lt"/>
                <a:cs typeface="Arial"/>
              </a:endParaRPr>
            </a:p>
          </p:txBody>
        </p:sp>
      </p:grpSp>
      <p:pic>
        <p:nvPicPr>
          <p:cNvPr id="17" name="Picture 16"/>
          <p:cNvPicPr>
            <a:picLocks noChangeAspect="1"/>
          </p:cNvPicPr>
          <p:nvPr/>
        </p:nvPicPr>
        <p:blipFill>
          <a:blip r:embed="rId4"/>
          <a:stretch>
            <a:fillRect/>
          </a:stretch>
        </p:blipFill>
        <p:spPr>
          <a:xfrm>
            <a:off x="8386354" y="301617"/>
            <a:ext cx="3564922" cy="440924"/>
          </a:xfrm>
          <a:prstGeom prst="rect">
            <a:avLst/>
          </a:prstGeom>
        </p:spPr>
      </p:pic>
      <p:pic>
        <p:nvPicPr>
          <p:cNvPr id="3" name="Picture 2"/>
          <p:cNvPicPr>
            <a:picLocks noChangeAspect="1"/>
          </p:cNvPicPr>
          <p:nvPr/>
        </p:nvPicPr>
        <p:blipFill>
          <a:blip r:embed="rId5"/>
          <a:stretch>
            <a:fillRect/>
          </a:stretch>
        </p:blipFill>
        <p:spPr>
          <a:xfrm>
            <a:off x="932333" y="1123340"/>
            <a:ext cx="10310329" cy="5650577"/>
          </a:xfrm>
          <a:prstGeom prst="rect">
            <a:avLst/>
          </a:prstGeom>
        </p:spPr>
      </p:pic>
      <p:pic>
        <p:nvPicPr>
          <p:cNvPr id="5" name="Picture 4"/>
          <p:cNvPicPr>
            <a:picLocks noChangeAspect="1"/>
          </p:cNvPicPr>
          <p:nvPr/>
        </p:nvPicPr>
        <p:blipFill>
          <a:blip r:embed="rId6"/>
          <a:stretch>
            <a:fillRect/>
          </a:stretch>
        </p:blipFill>
        <p:spPr>
          <a:xfrm>
            <a:off x="932332" y="1158053"/>
            <a:ext cx="10310329" cy="5355643"/>
          </a:xfrm>
          <a:prstGeom prst="rect">
            <a:avLst/>
          </a:prstGeom>
        </p:spPr>
      </p:pic>
      <p:pic>
        <p:nvPicPr>
          <p:cNvPr id="2" name="Picture 1"/>
          <p:cNvPicPr>
            <a:picLocks noChangeAspect="1"/>
          </p:cNvPicPr>
          <p:nvPr/>
        </p:nvPicPr>
        <p:blipFill>
          <a:blip r:embed="rId7"/>
          <a:stretch>
            <a:fillRect/>
          </a:stretch>
        </p:blipFill>
        <p:spPr>
          <a:xfrm>
            <a:off x="932331" y="1123339"/>
            <a:ext cx="10299322" cy="5650577"/>
          </a:xfrm>
          <a:prstGeom prst="rect">
            <a:avLst/>
          </a:prstGeom>
        </p:spPr>
      </p:pic>
      <p:sp>
        <p:nvSpPr>
          <p:cNvPr id="4" name="Rectangle 3"/>
          <p:cNvSpPr/>
          <p:nvPr/>
        </p:nvSpPr>
        <p:spPr bwMode="auto">
          <a:xfrm>
            <a:off x="2451115" y="4095282"/>
            <a:ext cx="3630877" cy="350729"/>
          </a:xfrm>
          <a:prstGeom prst="rect">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p:cNvPicPr>
            <a:picLocks noChangeAspect="1"/>
          </p:cNvPicPr>
          <p:nvPr/>
        </p:nvPicPr>
        <p:blipFill>
          <a:blip r:embed="rId8"/>
          <a:stretch>
            <a:fillRect/>
          </a:stretch>
        </p:blipFill>
        <p:spPr>
          <a:xfrm>
            <a:off x="921322" y="1123341"/>
            <a:ext cx="10299322" cy="5650576"/>
          </a:xfrm>
          <a:prstGeom prst="rect">
            <a:avLst/>
          </a:prstGeom>
        </p:spPr>
      </p:pic>
      <p:sp>
        <p:nvSpPr>
          <p:cNvPr id="14" name="Rectangle 13"/>
          <p:cNvSpPr/>
          <p:nvPr/>
        </p:nvSpPr>
        <p:spPr bwMode="auto">
          <a:xfrm>
            <a:off x="2451115" y="5784758"/>
            <a:ext cx="4008329" cy="313588"/>
          </a:xfrm>
          <a:prstGeom prst="rect">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1169457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4"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2000"/>
            <a:lum/>
          </a:blip>
          <a:srcRect/>
          <a:stretch>
            <a:fillRect l="-45000" t="-39000" r="45000" b="-39000"/>
          </a:stretch>
        </a:blipFill>
        <a:effectLst/>
      </p:bgPr>
    </p:bg>
    <p:spTree>
      <p:nvGrpSpPr>
        <p:cNvPr id="1" name=""/>
        <p:cNvGrpSpPr/>
        <p:nvPr/>
      </p:nvGrpSpPr>
      <p:grpSpPr>
        <a:xfrm>
          <a:off x="0" y="0"/>
          <a:ext cx="0" cy="0"/>
          <a:chOff x="0" y="0"/>
          <a:chExt cx="0" cy="0"/>
        </a:xfrm>
      </p:grpSpPr>
      <p:sp>
        <p:nvSpPr>
          <p:cNvPr id="27" name="Text Placeholder 25"/>
          <p:cNvSpPr txBox="1">
            <a:spLocks/>
          </p:cNvSpPr>
          <p:nvPr/>
        </p:nvSpPr>
        <p:spPr bwMode="invGray">
          <a:xfrm>
            <a:off x="557932" y="301617"/>
            <a:ext cx="10321336" cy="821723"/>
          </a:xfrm>
          <a:prstGeom prst="rect">
            <a:avLst/>
          </a:prstGeom>
        </p:spPr>
        <p:txBody>
          <a:bodyPr vert="horz" wrap="square" lIns="179285" tIns="143428" rIns="179285" bIns="143428" rtlCol="0" anchor="t">
            <a:noAutofit/>
          </a:bodyPr>
          <a:lstStyle>
            <a:lvl1pPr marL="0" indent="0" algn="l" defTabSz="914166" rtl="0" eaLnBrk="1" latinLnBrk="0" hangingPunct="1">
              <a:spcBef>
                <a:spcPct val="20000"/>
              </a:spcBef>
              <a:buFont typeface="Arial" pitchFamily="34" charset="0"/>
              <a:buNone/>
              <a:defRPr sz="6700" kern="1200" spc="-153">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367">
              <a:lnSpc>
                <a:spcPct val="60000"/>
              </a:lnSpc>
              <a:buClr>
                <a:srgbClr val="FFFFFF"/>
              </a:buClr>
              <a:buSzPct val="90000"/>
            </a:pPr>
            <a:r>
              <a:rPr lang="en-US" sz="7646" spc="0" dirty="0">
                <a:solidFill>
                  <a:schemeClr val="tx1"/>
                </a:solidFill>
                <a:latin typeface="+mn-lt"/>
              </a:rPr>
              <a:t>Connect to repo</a:t>
            </a:r>
          </a:p>
        </p:txBody>
      </p:sp>
      <p:sp>
        <p:nvSpPr>
          <p:cNvPr id="8" name="TextBox 7"/>
          <p:cNvSpPr txBox="1"/>
          <p:nvPr/>
        </p:nvSpPr>
        <p:spPr>
          <a:xfrm>
            <a:off x="4145965" y="-846623"/>
            <a:ext cx="362072" cy="621556"/>
          </a:xfrm>
          <a:prstGeom prst="rect">
            <a:avLst/>
          </a:prstGeom>
          <a:noFill/>
        </p:spPr>
        <p:txBody>
          <a:bodyPr wrap="none" lIns="179285" tIns="143428" rIns="179285" bIns="143428" rtlCol="0">
            <a:spAutoFit/>
          </a:bodyPr>
          <a:lstStyle/>
          <a:p>
            <a:pPr>
              <a:lnSpc>
                <a:spcPct val="90000"/>
              </a:lnSpc>
              <a:spcAft>
                <a:spcPts val="588"/>
              </a:spcAft>
            </a:pPr>
            <a:endParaRPr lang="en-US" sz="2353" dirty="0" err="1">
              <a:gradFill>
                <a:gsLst>
                  <a:gs pos="2917">
                    <a:schemeClr val="tx1"/>
                  </a:gs>
                  <a:gs pos="30000">
                    <a:schemeClr val="tx1"/>
                  </a:gs>
                </a:gsLst>
                <a:lin ang="5400000" scaled="0"/>
              </a:gradFill>
            </a:endParaRPr>
          </a:p>
        </p:txBody>
      </p:sp>
      <p:grpSp>
        <p:nvGrpSpPr>
          <p:cNvPr id="9" name="Group 8"/>
          <p:cNvGrpSpPr/>
          <p:nvPr/>
        </p:nvGrpSpPr>
        <p:grpSpPr>
          <a:xfrm>
            <a:off x="5718600" y="5819471"/>
            <a:ext cx="5524062" cy="408445"/>
            <a:chOff x="5833269" y="5935662"/>
            <a:chExt cx="5634831" cy="416635"/>
          </a:xfrm>
        </p:grpSpPr>
        <p:sp>
          <p:nvSpPr>
            <p:cNvPr id="11" name="TextBox 10"/>
            <p:cNvSpPr txBox="1"/>
            <p:nvPr/>
          </p:nvSpPr>
          <p:spPr>
            <a:xfrm>
              <a:off x="5833269" y="5935662"/>
              <a:ext cx="2024063" cy="416635"/>
            </a:xfrm>
            <a:prstGeom prst="rect">
              <a:avLst/>
            </a:prstGeom>
            <a:noFill/>
          </p:spPr>
          <p:txBody>
            <a:bodyPr wrap="square" rtlCol="0">
              <a:spAutoFit/>
            </a:bodyPr>
            <a:lstStyle/>
            <a:p>
              <a:pPr algn="ctr">
                <a:lnSpc>
                  <a:spcPct val="130000"/>
                </a:lnSpc>
              </a:pPr>
              <a:endParaRPr lang="en-US" sz="1765" dirty="0">
                <a:latin typeface="+mj-lt"/>
                <a:cs typeface="Arial"/>
              </a:endParaRPr>
            </a:p>
          </p:txBody>
        </p:sp>
        <p:sp>
          <p:nvSpPr>
            <p:cNvPr id="15" name="TextBox 14"/>
            <p:cNvSpPr txBox="1"/>
            <p:nvPr/>
          </p:nvSpPr>
          <p:spPr>
            <a:xfrm>
              <a:off x="8978900" y="5935662"/>
              <a:ext cx="2489200" cy="416635"/>
            </a:xfrm>
            <a:prstGeom prst="rect">
              <a:avLst/>
            </a:prstGeom>
            <a:noFill/>
          </p:spPr>
          <p:txBody>
            <a:bodyPr wrap="square" rtlCol="0">
              <a:spAutoFit/>
            </a:bodyPr>
            <a:lstStyle/>
            <a:p>
              <a:pPr algn="r">
                <a:lnSpc>
                  <a:spcPct val="130000"/>
                </a:lnSpc>
              </a:pPr>
              <a:endParaRPr lang="en-US" sz="1765" dirty="0">
                <a:latin typeface="+mj-lt"/>
                <a:cs typeface="Arial"/>
              </a:endParaRPr>
            </a:p>
          </p:txBody>
        </p:sp>
      </p:grpSp>
      <p:pic>
        <p:nvPicPr>
          <p:cNvPr id="17" name="Picture 16"/>
          <p:cNvPicPr>
            <a:picLocks noChangeAspect="1"/>
          </p:cNvPicPr>
          <p:nvPr/>
        </p:nvPicPr>
        <p:blipFill>
          <a:blip r:embed="rId4"/>
          <a:stretch>
            <a:fillRect/>
          </a:stretch>
        </p:blipFill>
        <p:spPr>
          <a:xfrm>
            <a:off x="8386354" y="301617"/>
            <a:ext cx="3564922" cy="440924"/>
          </a:xfrm>
          <a:prstGeom prst="rect">
            <a:avLst/>
          </a:prstGeom>
        </p:spPr>
      </p:pic>
      <p:sp>
        <p:nvSpPr>
          <p:cNvPr id="12" name="TextBox 11"/>
          <p:cNvSpPr txBox="1"/>
          <p:nvPr/>
        </p:nvSpPr>
        <p:spPr>
          <a:xfrm>
            <a:off x="895441" y="1598611"/>
            <a:ext cx="10567319" cy="683264"/>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Dec 2017: GitHub Supported. More to come </a:t>
            </a:r>
          </a:p>
        </p:txBody>
      </p:sp>
      <p:pic>
        <p:nvPicPr>
          <p:cNvPr id="2" name="Picture 1"/>
          <p:cNvPicPr>
            <a:picLocks noChangeAspect="1"/>
          </p:cNvPicPr>
          <p:nvPr/>
        </p:nvPicPr>
        <p:blipFill>
          <a:blip r:embed="rId5"/>
          <a:stretch>
            <a:fillRect/>
          </a:stretch>
        </p:blipFill>
        <p:spPr>
          <a:xfrm>
            <a:off x="1853852" y="2281874"/>
            <a:ext cx="8263540" cy="4344393"/>
          </a:xfrm>
          <a:prstGeom prst="rect">
            <a:avLst/>
          </a:prstGeom>
          <a:ln>
            <a:noFill/>
          </a:ln>
          <a:effectLst>
            <a:outerShdw blurRad="292100" dist="139700" dir="2700000" algn="tl" rotWithShape="0">
              <a:srgbClr val="333333">
                <a:alpha val="65000"/>
              </a:srgbClr>
            </a:outerShdw>
          </a:effectLst>
        </p:spPr>
      </p:pic>
      <p:pic>
        <p:nvPicPr>
          <p:cNvPr id="5" name="Picture 4"/>
          <p:cNvPicPr>
            <a:picLocks noChangeAspect="1"/>
          </p:cNvPicPr>
          <p:nvPr/>
        </p:nvPicPr>
        <p:blipFill>
          <a:blip r:embed="rId6"/>
          <a:stretch>
            <a:fillRect/>
          </a:stretch>
        </p:blipFill>
        <p:spPr>
          <a:xfrm>
            <a:off x="1849645" y="2291643"/>
            <a:ext cx="8234294" cy="4347155"/>
          </a:xfrm>
          <a:prstGeom prst="rect">
            <a:avLst/>
          </a:prstGeom>
        </p:spPr>
      </p:pic>
    </p:spTree>
    <p:extLst>
      <p:ext uri="{BB962C8B-B14F-4D97-AF65-F5344CB8AC3E}">
        <p14:creationId xmlns:p14="http://schemas.microsoft.com/office/powerpoint/2010/main" val="22125170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2000"/>
            <a:lum/>
          </a:blip>
          <a:srcRect/>
          <a:stretch>
            <a:fillRect l="-45000" t="-39000" r="45000" b="-39000"/>
          </a:stretch>
        </a:blipFill>
        <a:effectLst/>
      </p:bgPr>
    </p:bg>
    <p:spTree>
      <p:nvGrpSpPr>
        <p:cNvPr id="1" name=""/>
        <p:cNvGrpSpPr/>
        <p:nvPr/>
      </p:nvGrpSpPr>
      <p:grpSpPr>
        <a:xfrm>
          <a:off x="0" y="0"/>
          <a:ext cx="0" cy="0"/>
          <a:chOff x="0" y="0"/>
          <a:chExt cx="0" cy="0"/>
        </a:xfrm>
      </p:grpSpPr>
      <p:sp>
        <p:nvSpPr>
          <p:cNvPr id="8" name="TextBox 7"/>
          <p:cNvSpPr txBox="1"/>
          <p:nvPr/>
        </p:nvSpPr>
        <p:spPr>
          <a:xfrm>
            <a:off x="4145965" y="-846623"/>
            <a:ext cx="362072" cy="621556"/>
          </a:xfrm>
          <a:prstGeom prst="rect">
            <a:avLst/>
          </a:prstGeom>
          <a:noFill/>
        </p:spPr>
        <p:txBody>
          <a:bodyPr wrap="none" lIns="179285" tIns="143428" rIns="179285" bIns="143428" rtlCol="0">
            <a:spAutoFit/>
          </a:bodyPr>
          <a:lstStyle/>
          <a:p>
            <a:pPr>
              <a:lnSpc>
                <a:spcPct val="90000"/>
              </a:lnSpc>
              <a:spcAft>
                <a:spcPts val="588"/>
              </a:spcAft>
            </a:pPr>
            <a:endParaRPr lang="en-US" sz="2353" dirty="0" err="1">
              <a:gradFill>
                <a:gsLst>
                  <a:gs pos="2917">
                    <a:schemeClr val="tx1"/>
                  </a:gs>
                  <a:gs pos="30000">
                    <a:schemeClr val="tx1"/>
                  </a:gs>
                </a:gsLst>
                <a:lin ang="5400000" scaled="0"/>
              </a:gradFill>
            </a:endParaRPr>
          </a:p>
        </p:txBody>
      </p:sp>
      <p:pic>
        <p:nvPicPr>
          <p:cNvPr id="4" name="Picture 3"/>
          <p:cNvPicPr>
            <a:picLocks noChangeAspect="1"/>
          </p:cNvPicPr>
          <p:nvPr/>
        </p:nvPicPr>
        <p:blipFill>
          <a:blip r:embed="rId4"/>
          <a:stretch>
            <a:fillRect/>
          </a:stretch>
        </p:blipFill>
        <p:spPr>
          <a:xfrm>
            <a:off x="0" y="0"/>
            <a:ext cx="13417327" cy="6858000"/>
          </a:xfrm>
          <a:prstGeom prst="rect">
            <a:avLst/>
          </a:prstGeom>
        </p:spPr>
      </p:pic>
      <p:pic>
        <p:nvPicPr>
          <p:cNvPr id="18" name="Picture 17"/>
          <p:cNvPicPr>
            <a:picLocks noChangeAspect="1"/>
          </p:cNvPicPr>
          <p:nvPr/>
        </p:nvPicPr>
        <p:blipFill>
          <a:blip r:embed="rId5"/>
          <a:stretch>
            <a:fillRect/>
          </a:stretch>
        </p:blipFill>
        <p:spPr>
          <a:xfrm>
            <a:off x="8386354" y="301617"/>
            <a:ext cx="3564922" cy="440924"/>
          </a:xfrm>
          <a:prstGeom prst="rect">
            <a:avLst/>
          </a:prstGeom>
        </p:spPr>
      </p:pic>
    </p:spTree>
    <p:extLst>
      <p:ext uri="{BB962C8B-B14F-4D97-AF65-F5344CB8AC3E}">
        <p14:creationId xmlns:p14="http://schemas.microsoft.com/office/powerpoint/2010/main" val="1820884496"/>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2000"/>
            <a:lum/>
          </a:blip>
          <a:srcRect/>
          <a:stretch>
            <a:fillRect l="-45000" t="-39000" r="45000" b="-39000"/>
          </a:stretch>
        </a:blipFill>
        <a:effectLst/>
      </p:bgPr>
    </p:bg>
    <p:spTree>
      <p:nvGrpSpPr>
        <p:cNvPr id="1" name=""/>
        <p:cNvGrpSpPr/>
        <p:nvPr/>
      </p:nvGrpSpPr>
      <p:grpSpPr>
        <a:xfrm>
          <a:off x="0" y="0"/>
          <a:ext cx="0" cy="0"/>
          <a:chOff x="0" y="0"/>
          <a:chExt cx="0" cy="0"/>
        </a:xfrm>
      </p:grpSpPr>
      <p:sp>
        <p:nvSpPr>
          <p:cNvPr id="27" name="Text Placeholder 25"/>
          <p:cNvSpPr txBox="1">
            <a:spLocks/>
          </p:cNvSpPr>
          <p:nvPr/>
        </p:nvSpPr>
        <p:spPr bwMode="invGray">
          <a:xfrm>
            <a:off x="557932" y="301617"/>
            <a:ext cx="10321336" cy="821723"/>
          </a:xfrm>
          <a:prstGeom prst="rect">
            <a:avLst/>
          </a:prstGeom>
        </p:spPr>
        <p:txBody>
          <a:bodyPr vert="horz" wrap="square" lIns="179285" tIns="143428" rIns="179285" bIns="143428" rtlCol="0" anchor="t">
            <a:noAutofit/>
          </a:bodyPr>
          <a:lstStyle>
            <a:lvl1pPr marL="0" indent="0" algn="l" defTabSz="914166" rtl="0" eaLnBrk="1" latinLnBrk="0" hangingPunct="1">
              <a:spcBef>
                <a:spcPct val="20000"/>
              </a:spcBef>
              <a:buFont typeface="Arial" pitchFamily="34" charset="0"/>
              <a:buNone/>
              <a:defRPr sz="6700" kern="1200" spc="-153">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367">
              <a:lnSpc>
                <a:spcPct val="60000"/>
              </a:lnSpc>
              <a:buClr>
                <a:srgbClr val="FFFFFF"/>
              </a:buClr>
              <a:buSzPct val="90000"/>
            </a:pPr>
            <a:r>
              <a:rPr lang="en-US" sz="7646" spc="0" dirty="0">
                <a:solidFill>
                  <a:schemeClr val="tx1"/>
                </a:solidFill>
                <a:latin typeface="+mn-lt"/>
              </a:rPr>
              <a:t>Build</a:t>
            </a:r>
          </a:p>
          <a:p>
            <a:pPr defTabSz="914367">
              <a:lnSpc>
                <a:spcPct val="60000"/>
              </a:lnSpc>
              <a:buClr>
                <a:srgbClr val="FFFFFF"/>
              </a:buClr>
              <a:buSzPct val="90000"/>
            </a:pPr>
            <a:endParaRPr lang="en-US" sz="7646" spc="0" dirty="0">
              <a:solidFill>
                <a:schemeClr val="tx1"/>
              </a:solidFill>
              <a:latin typeface="+mn-lt"/>
            </a:endParaRPr>
          </a:p>
        </p:txBody>
      </p:sp>
      <p:sp>
        <p:nvSpPr>
          <p:cNvPr id="8" name="TextBox 7"/>
          <p:cNvSpPr txBox="1"/>
          <p:nvPr/>
        </p:nvSpPr>
        <p:spPr>
          <a:xfrm>
            <a:off x="4145965" y="-846623"/>
            <a:ext cx="362072" cy="621556"/>
          </a:xfrm>
          <a:prstGeom prst="rect">
            <a:avLst/>
          </a:prstGeom>
          <a:noFill/>
        </p:spPr>
        <p:txBody>
          <a:bodyPr wrap="none" lIns="179285" tIns="143428" rIns="179285" bIns="143428" rtlCol="0">
            <a:spAutoFit/>
          </a:bodyPr>
          <a:lstStyle/>
          <a:p>
            <a:pPr>
              <a:lnSpc>
                <a:spcPct val="90000"/>
              </a:lnSpc>
              <a:spcAft>
                <a:spcPts val="588"/>
              </a:spcAft>
            </a:pPr>
            <a:endParaRPr lang="en-US" sz="2353" dirty="0" err="1">
              <a:gradFill>
                <a:gsLst>
                  <a:gs pos="2917">
                    <a:schemeClr val="tx1"/>
                  </a:gs>
                  <a:gs pos="30000">
                    <a:schemeClr val="tx1"/>
                  </a:gs>
                </a:gsLst>
                <a:lin ang="5400000" scaled="0"/>
              </a:gradFill>
            </a:endParaRPr>
          </a:p>
        </p:txBody>
      </p:sp>
      <p:grpSp>
        <p:nvGrpSpPr>
          <p:cNvPr id="9" name="Group 8"/>
          <p:cNvGrpSpPr/>
          <p:nvPr/>
        </p:nvGrpSpPr>
        <p:grpSpPr>
          <a:xfrm>
            <a:off x="5718600" y="5819471"/>
            <a:ext cx="5524062" cy="408445"/>
            <a:chOff x="5833269" y="5935662"/>
            <a:chExt cx="5634831" cy="416635"/>
          </a:xfrm>
        </p:grpSpPr>
        <p:sp>
          <p:nvSpPr>
            <p:cNvPr id="11" name="TextBox 10"/>
            <p:cNvSpPr txBox="1"/>
            <p:nvPr/>
          </p:nvSpPr>
          <p:spPr>
            <a:xfrm>
              <a:off x="5833269" y="5935662"/>
              <a:ext cx="2024063" cy="416635"/>
            </a:xfrm>
            <a:prstGeom prst="rect">
              <a:avLst/>
            </a:prstGeom>
            <a:noFill/>
          </p:spPr>
          <p:txBody>
            <a:bodyPr wrap="square" rtlCol="0">
              <a:spAutoFit/>
            </a:bodyPr>
            <a:lstStyle/>
            <a:p>
              <a:pPr algn="ctr">
                <a:lnSpc>
                  <a:spcPct val="130000"/>
                </a:lnSpc>
              </a:pPr>
              <a:endParaRPr lang="en-US" sz="1765" dirty="0">
                <a:latin typeface="+mj-lt"/>
                <a:cs typeface="Arial"/>
              </a:endParaRPr>
            </a:p>
          </p:txBody>
        </p:sp>
        <p:sp>
          <p:nvSpPr>
            <p:cNvPr id="15" name="TextBox 14"/>
            <p:cNvSpPr txBox="1"/>
            <p:nvPr/>
          </p:nvSpPr>
          <p:spPr>
            <a:xfrm>
              <a:off x="8978900" y="5935662"/>
              <a:ext cx="2489200" cy="416635"/>
            </a:xfrm>
            <a:prstGeom prst="rect">
              <a:avLst/>
            </a:prstGeom>
            <a:noFill/>
          </p:spPr>
          <p:txBody>
            <a:bodyPr wrap="square" rtlCol="0">
              <a:spAutoFit/>
            </a:bodyPr>
            <a:lstStyle/>
            <a:p>
              <a:pPr algn="r">
                <a:lnSpc>
                  <a:spcPct val="130000"/>
                </a:lnSpc>
              </a:pPr>
              <a:endParaRPr lang="en-US" sz="1765" dirty="0">
                <a:latin typeface="+mj-lt"/>
                <a:cs typeface="Arial"/>
              </a:endParaRPr>
            </a:p>
          </p:txBody>
        </p:sp>
      </p:grpSp>
      <p:pic>
        <p:nvPicPr>
          <p:cNvPr id="17" name="Picture 16"/>
          <p:cNvPicPr>
            <a:picLocks noChangeAspect="1"/>
          </p:cNvPicPr>
          <p:nvPr/>
        </p:nvPicPr>
        <p:blipFill>
          <a:blip r:embed="rId4"/>
          <a:stretch>
            <a:fillRect/>
          </a:stretch>
        </p:blipFill>
        <p:spPr>
          <a:xfrm>
            <a:off x="8386354" y="301617"/>
            <a:ext cx="3564922" cy="440924"/>
          </a:xfrm>
          <a:prstGeom prst="rect">
            <a:avLst/>
          </a:prstGeom>
        </p:spPr>
      </p:pic>
      <p:sp>
        <p:nvSpPr>
          <p:cNvPr id="12" name="TextBox 11"/>
          <p:cNvSpPr txBox="1"/>
          <p:nvPr/>
        </p:nvSpPr>
        <p:spPr>
          <a:xfrm>
            <a:off x="895441" y="1375312"/>
            <a:ext cx="10567319" cy="1071062"/>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iOS: no longer </a:t>
            </a:r>
            <a:r>
              <a:rPr lang="en-US" sz="2800" dirty="0" err="1">
                <a:gradFill>
                  <a:gsLst>
                    <a:gs pos="2917">
                      <a:schemeClr val="tx1"/>
                    </a:gs>
                    <a:gs pos="30000">
                      <a:schemeClr val="tx1"/>
                    </a:gs>
                  </a:gsLst>
                  <a:lin ang="5400000" scaled="0"/>
                </a:gradFill>
              </a:rPr>
              <a:t>macOS</a:t>
            </a:r>
            <a:r>
              <a:rPr lang="en-US" sz="2800" dirty="0">
                <a:gradFill>
                  <a:gsLst>
                    <a:gs pos="2917">
                      <a:schemeClr val="tx1"/>
                    </a:gs>
                    <a:gs pos="30000">
                      <a:schemeClr val="tx1"/>
                    </a:gs>
                  </a:gsLst>
                  <a:lin ang="5400000" scaled="0"/>
                </a:gradFill>
              </a:rPr>
              <a:t> build machine. VSMC sorts it out for you</a:t>
            </a:r>
          </a:p>
        </p:txBody>
      </p:sp>
      <p:pic>
        <p:nvPicPr>
          <p:cNvPr id="3" name="Picture 2"/>
          <p:cNvPicPr>
            <a:picLocks noChangeAspect="1"/>
          </p:cNvPicPr>
          <p:nvPr/>
        </p:nvPicPr>
        <p:blipFill>
          <a:blip r:embed="rId5"/>
          <a:stretch>
            <a:fillRect/>
          </a:stretch>
        </p:blipFill>
        <p:spPr>
          <a:xfrm>
            <a:off x="1849644" y="2291643"/>
            <a:ext cx="8235507" cy="4347155"/>
          </a:xfrm>
          <a:prstGeom prst="rect">
            <a:avLst/>
          </a:prstGeom>
        </p:spPr>
      </p:pic>
      <p:pic>
        <p:nvPicPr>
          <p:cNvPr id="4" name="Picture 3"/>
          <p:cNvPicPr>
            <a:picLocks noChangeAspect="1"/>
          </p:cNvPicPr>
          <p:nvPr/>
        </p:nvPicPr>
        <p:blipFill>
          <a:blip r:embed="rId6"/>
          <a:stretch>
            <a:fillRect/>
          </a:stretch>
        </p:blipFill>
        <p:spPr>
          <a:xfrm>
            <a:off x="1849644" y="2307167"/>
            <a:ext cx="8235507" cy="4339015"/>
          </a:xfrm>
          <a:prstGeom prst="rect">
            <a:avLst/>
          </a:prstGeom>
        </p:spPr>
      </p:pic>
    </p:spTree>
    <p:extLst>
      <p:ext uri="{BB962C8B-B14F-4D97-AF65-F5344CB8AC3E}">
        <p14:creationId xmlns:p14="http://schemas.microsoft.com/office/powerpoint/2010/main" val="425330478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2000"/>
            <a:lum/>
          </a:blip>
          <a:srcRect/>
          <a:stretch>
            <a:fillRect l="-45000" t="-39000" r="45000" b="-39000"/>
          </a:stretch>
        </a:blipFill>
        <a:effectLst/>
      </p:bgPr>
    </p:bg>
    <p:spTree>
      <p:nvGrpSpPr>
        <p:cNvPr id="1" name=""/>
        <p:cNvGrpSpPr/>
        <p:nvPr/>
      </p:nvGrpSpPr>
      <p:grpSpPr>
        <a:xfrm>
          <a:off x="0" y="0"/>
          <a:ext cx="0" cy="0"/>
          <a:chOff x="0" y="0"/>
          <a:chExt cx="0" cy="0"/>
        </a:xfrm>
      </p:grpSpPr>
      <p:sp>
        <p:nvSpPr>
          <p:cNvPr id="27" name="Text Placeholder 25"/>
          <p:cNvSpPr txBox="1">
            <a:spLocks/>
          </p:cNvSpPr>
          <p:nvPr/>
        </p:nvSpPr>
        <p:spPr bwMode="invGray">
          <a:xfrm>
            <a:off x="557932" y="301617"/>
            <a:ext cx="10321336" cy="821723"/>
          </a:xfrm>
          <a:prstGeom prst="rect">
            <a:avLst/>
          </a:prstGeom>
        </p:spPr>
        <p:txBody>
          <a:bodyPr vert="horz" wrap="square" lIns="179285" tIns="143428" rIns="179285" bIns="143428" rtlCol="0" anchor="t">
            <a:noAutofit/>
          </a:bodyPr>
          <a:lstStyle>
            <a:lvl1pPr marL="0" indent="0" algn="l" defTabSz="914166" rtl="0" eaLnBrk="1" latinLnBrk="0" hangingPunct="1">
              <a:spcBef>
                <a:spcPct val="20000"/>
              </a:spcBef>
              <a:buFont typeface="Arial" pitchFamily="34" charset="0"/>
              <a:buNone/>
              <a:defRPr sz="6700" kern="1200" spc="-153">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367">
              <a:lnSpc>
                <a:spcPct val="60000"/>
              </a:lnSpc>
              <a:buClr>
                <a:srgbClr val="FFFFFF"/>
              </a:buClr>
              <a:buSzPct val="90000"/>
            </a:pPr>
            <a:r>
              <a:rPr lang="en-US" sz="7646" spc="0" dirty="0">
                <a:solidFill>
                  <a:schemeClr val="tx1"/>
                </a:solidFill>
              </a:rPr>
              <a:t>A</a:t>
            </a:r>
            <a:endParaRPr lang="en-US" sz="7646" spc="0" dirty="0">
              <a:solidFill>
                <a:schemeClr val="tx1"/>
              </a:solidFill>
              <a:latin typeface="+mn-lt"/>
            </a:endParaRPr>
          </a:p>
        </p:txBody>
      </p:sp>
      <p:sp>
        <p:nvSpPr>
          <p:cNvPr id="8" name="TextBox 7"/>
          <p:cNvSpPr txBox="1"/>
          <p:nvPr/>
        </p:nvSpPr>
        <p:spPr>
          <a:xfrm>
            <a:off x="4145965" y="-846623"/>
            <a:ext cx="362072" cy="621556"/>
          </a:xfrm>
          <a:prstGeom prst="rect">
            <a:avLst/>
          </a:prstGeom>
          <a:noFill/>
        </p:spPr>
        <p:txBody>
          <a:bodyPr wrap="none" lIns="179285" tIns="143428" rIns="179285" bIns="143428" rtlCol="0">
            <a:spAutoFit/>
          </a:bodyPr>
          <a:lstStyle/>
          <a:p>
            <a:pPr>
              <a:lnSpc>
                <a:spcPct val="90000"/>
              </a:lnSpc>
              <a:spcAft>
                <a:spcPts val="588"/>
              </a:spcAft>
            </a:pPr>
            <a:endParaRPr lang="en-US" sz="2353" dirty="0" err="1">
              <a:gradFill>
                <a:gsLst>
                  <a:gs pos="2917">
                    <a:schemeClr val="tx1"/>
                  </a:gs>
                  <a:gs pos="30000">
                    <a:schemeClr val="tx1"/>
                  </a:gs>
                </a:gsLst>
                <a:lin ang="5400000" scaled="0"/>
              </a:gradFill>
            </a:endParaRPr>
          </a:p>
        </p:txBody>
      </p:sp>
      <p:grpSp>
        <p:nvGrpSpPr>
          <p:cNvPr id="9" name="Group 8"/>
          <p:cNvGrpSpPr/>
          <p:nvPr/>
        </p:nvGrpSpPr>
        <p:grpSpPr>
          <a:xfrm>
            <a:off x="5718600" y="5819471"/>
            <a:ext cx="5524062" cy="408445"/>
            <a:chOff x="5833269" y="5935662"/>
            <a:chExt cx="5634831" cy="416635"/>
          </a:xfrm>
        </p:grpSpPr>
        <p:sp>
          <p:nvSpPr>
            <p:cNvPr id="11" name="TextBox 10"/>
            <p:cNvSpPr txBox="1"/>
            <p:nvPr/>
          </p:nvSpPr>
          <p:spPr>
            <a:xfrm>
              <a:off x="5833269" y="5935662"/>
              <a:ext cx="2024063" cy="416635"/>
            </a:xfrm>
            <a:prstGeom prst="rect">
              <a:avLst/>
            </a:prstGeom>
            <a:noFill/>
          </p:spPr>
          <p:txBody>
            <a:bodyPr wrap="square" rtlCol="0">
              <a:spAutoFit/>
            </a:bodyPr>
            <a:lstStyle/>
            <a:p>
              <a:pPr algn="ctr">
                <a:lnSpc>
                  <a:spcPct val="130000"/>
                </a:lnSpc>
              </a:pPr>
              <a:endParaRPr lang="en-US" sz="1765" dirty="0">
                <a:latin typeface="+mj-lt"/>
                <a:cs typeface="Arial"/>
              </a:endParaRPr>
            </a:p>
          </p:txBody>
        </p:sp>
        <p:sp>
          <p:nvSpPr>
            <p:cNvPr id="15" name="TextBox 14"/>
            <p:cNvSpPr txBox="1"/>
            <p:nvPr/>
          </p:nvSpPr>
          <p:spPr>
            <a:xfrm>
              <a:off x="8978900" y="5935662"/>
              <a:ext cx="2489200" cy="416635"/>
            </a:xfrm>
            <a:prstGeom prst="rect">
              <a:avLst/>
            </a:prstGeom>
            <a:noFill/>
          </p:spPr>
          <p:txBody>
            <a:bodyPr wrap="square" rtlCol="0">
              <a:spAutoFit/>
            </a:bodyPr>
            <a:lstStyle/>
            <a:p>
              <a:pPr algn="r">
                <a:lnSpc>
                  <a:spcPct val="130000"/>
                </a:lnSpc>
              </a:pPr>
              <a:endParaRPr lang="en-US" sz="1765" dirty="0">
                <a:latin typeface="+mj-lt"/>
                <a:cs typeface="Arial"/>
              </a:endParaRPr>
            </a:p>
          </p:txBody>
        </p:sp>
      </p:grpSp>
      <p:pic>
        <p:nvPicPr>
          <p:cNvPr id="17" name="Picture 16"/>
          <p:cNvPicPr>
            <a:picLocks noChangeAspect="1"/>
          </p:cNvPicPr>
          <p:nvPr/>
        </p:nvPicPr>
        <p:blipFill>
          <a:blip r:embed="rId4"/>
          <a:stretch>
            <a:fillRect/>
          </a:stretch>
        </p:blipFill>
        <p:spPr>
          <a:xfrm>
            <a:off x="8386354" y="301617"/>
            <a:ext cx="3564922" cy="440924"/>
          </a:xfrm>
          <a:prstGeom prst="rect">
            <a:avLst/>
          </a:prstGeom>
        </p:spPr>
      </p:pic>
      <p:sp>
        <p:nvSpPr>
          <p:cNvPr id="12" name="TextBox 11"/>
          <p:cNvSpPr txBox="1"/>
          <p:nvPr/>
        </p:nvSpPr>
        <p:spPr>
          <a:xfrm>
            <a:off x="1383956" y="2102645"/>
            <a:ext cx="10567319" cy="1148007"/>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Open Source project Sep 2015	</a:t>
            </a:r>
          </a:p>
          <a:p>
            <a:pPr>
              <a:lnSpc>
                <a:spcPct val="90000"/>
              </a:lnSpc>
              <a:spcAft>
                <a:spcPts val="600"/>
              </a:spcAft>
            </a:pPr>
            <a:r>
              <a:rPr lang="en-US" sz="2800" dirty="0">
                <a:gradFill>
                  <a:gsLst>
                    <a:gs pos="2917">
                      <a:schemeClr val="tx1"/>
                    </a:gs>
                    <a:gs pos="30000">
                      <a:schemeClr val="tx1"/>
                    </a:gs>
                  </a:gsLst>
                  <a:lin ang="5400000" scaled="0"/>
                </a:gradFill>
              </a:rPr>
              <a:t> </a:t>
            </a:r>
          </a:p>
        </p:txBody>
      </p:sp>
    </p:spTree>
    <p:extLst>
      <p:ext uri="{BB962C8B-B14F-4D97-AF65-F5344CB8AC3E}">
        <p14:creationId xmlns:p14="http://schemas.microsoft.com/office/powerpoint/2010/main" val="10400546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2000"/>
            <a:lum/>
          </a:blip>
          <a:srcRect/>
          <a:stretch>
            <a:fillRect l="-45000" t="-39000" r="45000" b="-39000"/>
          </a:stretch>
        </a:blipFill>
        <a:effectLst/>
      </p:bgPr>
    </p:bg>
    <p:spTree>
      <p:nvGrpSpPr>
        <p:cNvPr id="1" name=""/>
        <p:cNvGrpSpPr/>
        <p:nvPr/>
      </p:nvGrpSpPr>
      <p:grpSpPr>
        <a:xfrm>
          <a:off x="0" y="0"/>
          <a:ext cx="0" cy="0"/>
          <a:chOff x="0" y="0"/>
          <a:chExt cx="0" cy="0"/>
        </a:xfrm>
      </p:grpSpPr>
      <p:sp>
        <p:nvSpPr>
          <p:cNvPr id="27" name="Text Placeholder 25"/>
          <p:cNvSpPr txBox="1">
            <a:spLocks/>
          </p:cNvSpPr>
          <p:nvPr/>
        </p:nvSpPr>
        <p:spPr bwMode="invGray">
          <a:xfrm>
            <a:off x="557932" y="301617"/>
            <a:ext cx="10321336" cy="821723"/>
          </a:xfrm>
          <a:prstGeom prst="rect">
            <a:avLst/>
          </a:prstGeom>
        </p:spPr>
        <p:txBody>
          <a:bodyPr vert="horz" wrap="square" lIns="179285" tIns="143428" rIns="179285" bIns="143428" rtlCol="0" anchor="t">
            <a:noAutofit/>
          </a:bodyPr>
          <a:lstStyle>
            <a:lvl1pPr marL="0" indent="0" algn="l" defTabSz="914166" rtl="0" eaLnBrk="1" latinLnBrk="0" hangingPunct="1">
              <a:spcBef>
                <a:spcPct val="20000"/>
              </a:spcBef>
              <a:buFont typeface="Arial" pitchFamily="34" charset="0"/>
              <a:buNone/>
              <a:defRPr sz="6700" kern="1200" spc="-153">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367">
              <a:lnSpc>
                <a:spcPct val="60000"/>
              </a:lnSpc>
              <a:buClr>
                <a:srgbClr val="FFFFFF"/>
              </a:buClr>
              <a:buSzPct val="90000"/>
            </a:pPr>
            <a:r>
              <a:rPr lang="en-US" sz="7646" spc="0" dirty="0">
                <a:solidFill>
                  <a:schemeClr val="tx1"/>
                </a:solidFill>
              </a:rPr>
              <a:t>A</a:t>
            </a:r>
            <a:endParaRPr lang="en-US" sz="7646" spc="0" dirty="0">
              <a:solidFill>
                <a:schemeClr val="tx1"/>
              </a:solidFill>
              <a:latin typeface="+mn-lt"/>
            </a:endParaRPr>
          </a:p>
        </p:txBody>
      </p:sp>
      <p:sp>
        <p:nvSpPr>
          <p:cNvPr id="8" name="TextBox 7"/>
          <p:cNvSpPr txBox="1"/>
          <p:nvPr/>
        </p:nvSpPr>
        <p:spPr>
          <a:xfrm>
            <a:off x="4145965" y="-846623"/>
            <a:ext cx="362072" cy="621556"/>
          </a:xfrm>
          <a:prstGeom prst="rect">
            <a:avLst/>
          </a:prstGeom>
          <a:noFill/>
        </p:spPr>
        <p:txBody>
          <a:bodyPr wrap="none" lIns="179285" tIns="143428" rIns="179285" bIns="143428" rtlCol="0">
            <a:spAutoFit/>
          </a:bodyPr>
          <a:lstStyle/>
          <a:p>
            <a:pPr>
              <a:lnSpc>
                <a:spcPct val="90000"/>
              </a:lnSpc>
              <a:spcAft>
                <a:spcPts val="588"/>
              </a:spcAft>
            </a:pPr>
            <a:endParaRPr lang="en-US" sz="2353" dirty="0" err="1">
              <a:gradFill>
                <a:gsLst>
                  <a:gs pos="2917">
                    <a:schemeClr val="tx1"/>
                  </a:gs>
                  <a:gs pos="30000">
                    <a:schemeClr val="tx1"/>
                  </a:gs>
                </a:gsLst>
                <a:lin ang="5400000" scaled="0"/>
              </a:gradFill>
            </a:endParaRPr>
          </a:p>
        </p:txBody>
      </p:sp>
      <p:grpSp>
        <p:nvGrpSpPr>
          <p:cNvPr id="9" name="Group 8"/>
          <p:cNvGrpSpPr/>
          <p:nvPr/>
        </p:nvGrpSpPr>
        <p:grpSpPr>
          <a:xfrm>
            <a:off x="5718600" y="5819471"/>
            <a:ext cx="5524062" cy="408445"/>
            <a:chOff x="5833269" y="5935662"/>
            <a:chExt cx="5634831" cy="416635"/>
          </a:xfrm>
        </p:grpSpPr>
        <p:sp>
          <p:nvSpPr>
            <p:cNvPr id="11" name="TextBox 10"/>
            <p:cNvSpPr txBox="1"/>
            <p:nvPr/>
          </p:nvSpPr>
          <p:spPr>
            <a:xfrm>
              <a:off x="5833269" y="5935662"/>
              <a:ext cx="2024063" cy="416635"/>
            </a:xfrm>
            <a:prstGeom prst="rect">
              <a:avLst/>
            </a:prstGeom>
            <a:noFill/>
          </p:spPr>
          <p:txBody>
            <a:bodyPr wrap="square" rtlCol="0">
              <a:spAutoFit/>
            </a:bodyPr>
            <a:lstStyle/>
            <a:p>
              <a:pPr algn="ctr">
                <a:lnSpc>
                  <a:spcPct val="130000"/>
                </a:lnSpc>
              </a:pPr>
              <a:endParaRPr lang="en-US" sz="1765" dirty="0">
                <a:latin typeface="+mj-lt"/>
                <a:cs typeface="Arial"/>
              </a:endParaRPr>
            </a:p>
          </p:txBody>
        </p:sp>
        <p:sp>
          <p:nvSpPr>
            <p:cNvPr id="15" name="TextBox 14"/>
            <p:cNvSpPr txBox="1"/>
            <p:nvPr/>
          </p:nvSpPr>
          <p:spPr>
            <a:xfrm>
              <a:off x="8978900" y="5935662"/>
              <a:ext cx="2489200" cy="416635"/>
            </a:xfrm>
            <a:prstGeom prst="rect">
              <a:avLst/>
            </a:prstGeom>
            <a:noFill/>
          </p:spPr>
          <p:txBody>
            <a:bodyPr wrap="square" rtlCol="0">
              <a:spAutoFit/>
            </a:bodyPr>
            <a:lstStyle/>
            <a:p>
              <a:pPr algn="r">
                <a:lnSpc>
                  <a:spcPct val="130000"/>
                </a:lnSpc>
              </a:pPr>
              <a:endParaRPr lang="en-US" sz="1765" dirty="0">
                <a:latin typeface="+mj-lt"/>
                <a:cs typeface="Arial"/>
              </a:endParaRPr>
            </a:p>
          </p:txBody>
        </p:sp>
      </p:grpSp>
      <p:pic>
        <p:nvPicPr>
          <p:cNvPr id="17" name="Picture 16"/>
          <p:cNvPicPr>
            <a:picLocks noChangeAspect="1"/>
          </p:cNvPicPr>
          <p:nvPr/>
        </p:nvPicPr>
        <p:blipFill>
          <a:blip r:embed="rId4"/>
          <a:stretch>
            <a:fillRect/>
          </a:stretch>
        </p:blipFill>
        <p:spPr>
          <a:xfrm>
            <a:off x="8386354" y="301617"/>
            <a:ext cx="3564922" cy="440924"/>
          </a:xfrm>
          <a:prstGeom prst="rect">
            <a:avLst/>
          </a:prstGeom>
        </p:spPr>
      </p:pic>
      <p:sp>
        <p:nvSpPr>
          <p:cNvPr id="12" name="TextBox 11"/>
          <p:cNvSpPr txBox="1"/>
          <p:nvPr/>
        </p:nvSpPr>
        <p:spPr>
          <a:xfrm>
            <a:off x="1383956" y="2102645"/>
            <a:ext cx="10567319" cy="1148007"/>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Open Source project Sep 2015	</a:t>
            </a:r>
          </a:p>
          <a:p>
            <a:pPr>
              <a:lnSpc>
                <a:spcPct val="90000"/>
              </a:lnSpc>
              <a:spcAft>
                <a:spcPts val="600"/>
              </a:spcAft>
            </a:pPr>
            <a:r>
              <a:rPr lang="en-US" sz="2800" dirty="0">
                <a:gradFill>
                  <a:gsLst>
                    <a:gs pos="2917">
                      <a:schemeClr val="tx1"/>
                    </a:gs>
                    <a:gs pos="30000">
                      <a:schemeClr val="tx1"/>
                    </a:gs>
                  </a:gsLst>
                  <a:lin ang="5400000" scaled="0"/>
                </a:gradFill>
              </a:rPr>
              <a:t> </a:t>
            </a:r>
          </a:p>
        </p:txBody>
      </p:sp>
    </p:spTree>
    <p:extLst>
      <p:ext uri="{BB962C8B-B14F-4D97-AF65-F5344CB8AC3E}">
        <p14:creationId xmlns:p14="http://schemas.microsoft.com/office/powerpoint/2010/main" val="29293810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2000"/>
            <a:lum/>
          </a:blip>
          <a:srcRect/>
          <a:stretch>
            <a:fillRect l="-45000" t="-39000" r="45000" b="-39000"/>
          </a:stretch>
        </a:blipFill>
        <a:effectLst/>
      </p:bgPr>
    </p:bg>
    <p:spTree>
      <p:nvGrpSpPr>
        <p:cNvPr id="1" name=""/>
        <p:cNvGrpSpPr/>
        <p:nvPr/>
      </p:nvGrpSpPr>
      <p:grpSpPr>
        <a:xfrm>
          <a:off x="0" y="0"/>
          <a:ext cx="0" cy="0"/>
          <a:chOff x="0" y="0"/>
          <a:chExt cx="0" cy="0"/>
        </a:xfrm>
      </p:grpSpPr>
      <p:sp>
        <p:nvSpPr>
          <p:cNvPr id="27" name="Text Placeholder 25"/>
          <p:cNvSpPr txBox="1">
            <a:spLocks/>
          </p:cNvSpPr>
          <p:nvPr/>
        </p:nvSpPr>
        <p:spPr bwMode="invGray">
          <a:xfrm>
            <a:off x="557932" y="301617"/>
            <a:ext cx="10321336" cy="821723"/>
          </a:xfrm>
          <a:prstGeom prst="rect">
            <a:avLst/>
          </a:prstGeom>
        </p:spPr>
        <p:txBody>
          <a:bodyPr vert="horz" wrap="square" lIns="179285" tIns="143428" rIns="179285" bIns="143428" rtlCol="0" anchor="t">
            <a:noAutofit/>
          </a:bodyPr>
          <a:lstStyle>
            <a:lvl1pPr marL="0" indent="0" algn="l" defTabSz="914166" rtl="0" eaLnBrk="1" latinLnBrk="0" hangingPunct="1">
              <a:spcBef>
                <a:spcPct val="20000"/>
              </a:spcBef>
              <a:buFont typeface="Arial" pitchFamily="34" charset="0"/>
              <a:buNone/>
              <a:defRPr sz="6700" kern="1200" spc="-153">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367">
              <a:lnSpc>
                <a:spcPct val="60000"/>
              </a:lnSpc>
              <a:buClr>
                <a:srgbClr val="FFFFFF"/>
              </a:buClr>
              <a:buSzPct val="90000"/>
            </a:pPr>
            <a:r>
              <a:rPr lang="en-US" sz="7646" spc="0" dirty="0">
                <a:solidFill>
                  <a:schemeClr val="tx1"/>
                </a:solidFill>
              </a:rPr>
              <a:t>A</a:t>
            </a:r>
            <a:endParaRPr lang="en-US" sz="7646" spc="0" dirty="0">
              <a:solidFill>
                <a:schemeClr val="tx1"/>
              </a:solidFill>
              <a:latin typeface="+mn-lt"/>
            </a:endParaRPr>
          </a:p>
        </p:txBody>
      </p:sp>
      <p:sp>
        <p:nvSpPr>
          <p:cNvPr id="8" name="TextBox 7"/>
          <p:cNvSpPr txBox="1"/>
          <p:nvPr/>
        </p:nvSpPr>
        <p:spPr>
          <a:xfrm>
            <a:off x="4145965" y="-846623"/>
            <a:ext cx="362072" cy="621556"/>
          </a:xfrm>
          <a:prstGeom prst="rect">
            <a:avLst/>
          </a:prstGeom>
          <a:noFill/>
        </p:spPr>
        <p:txBody>
          <a:bodyPr wrap="none" lIns="179285" tIns="143428" rIns="179285" bIns="143428" rtlCol="0">
            <a:spAutoFit/>
          </a:bodyPr>
          <a:lstStyle/>
          <a:p>
            <a:pPr>
              <a:lnSpc>
                <a:spcPct val="90000"/>
              </a:lnSpc>
              <a:spcAft>
                <a:spcPts val="588"/>
              </a:spcAft>
            </a:pPr>
            <a:endParaRPr lang="en-US" sz="2353" dirty="0" err="1">
              <a:gradFill>
                <a:gsLst>
                  <a:gs pos="2917">
                    <a:schemeClr val="tx1"/>
                  </a:gs>
                  <a:gs pos="30000">
                    <a:schemeClr val="tx1"/>
                  </a:gs>
                </a:gsLst>
                <a:lin ang="5400000" scaled="0"/>
              </a:gradFill>
            </a:endParaRPr>
          </a:p>
        </p:txBody>
      </p:sp>
      <p:grpSp>
        <p:nvGrpSpPr>
          <p:cNvPr id="9" name="Group 8"/>
          <p:cNvGrpSpPr/>
          <p:nvPr/>
        </p:nvGrpSpPr>
        <p:grpSpPr>
          <a:xfrm>
            <a:off x="5718600" y="5819471"/>
            <a:ext cx="5524062" cy="408445"/>
            <a:chOff x="5833269" y="5935662"/>
            <a:chExt cx="5634831" cy="416635"/>
          </a:xfrm>
        </p:grpSpPr>
        <p:sp>
          <p:nvSpPr>
            <p:cNvPr id="11" name="TextBox 10"/>
            <p:cNvSpPr txBox="1"/>
            <p:nvPr/>
          </p:nvSpPr>
          <p:spPr>
            <a:xfrm>
              <a:off x="5833269" y="5935662"/>
              <a:ext cx="2024063" cy="416635"/>
            </a:xfrm>
            <a:prstGeom prst="rect">
              <a:avLst/>
            </a:prstGeom>
            <a:noFill/>
          </p:spPr>
          <p:txBody>
            <a:bodyPr wrap="square" rtlCol="0">
              <a:spAutoFit/>
            </a:bodyPr>
            <a:lstStyle/>
            <a:p>
              <a:pPr algn="ctr">
                <a:lnSpc>
                  <a:spcPct val="130000"/>
                </a:lnSpc>
              </a:pPr>
              <a:endParaRPr lang="en-US" sz="1765" dirty="0">
                <a:latin typeface="+mj-lt"/>
                <a:cs typeface="Arial"/>
              </a:endParaRPr>
            </a:p>
          </p:txBody>
        </p:sp>
        <p:sp>
          <p:nvSpPr>
            <p:cNvPr id="15" name="TextBox 14"/>
            <p:cNvSpPr txBox="1"/>
            <p:nvPr/>
          </p:nvSpPr>
          <p:spPr>
            <a:xfrm>
              <a:off x="8978900" y="5935662"/>
              <a:ext cx="2489200" cy="416635"/>
            </a:xfrm>
            <a:prstGeom prst="rect">
              <a:avLst/>
            </a:prstGeom>
            <a:noFill/>
          </p:spPr>
          <p:txBody>
            <a:bodyPr wrap="square" rtlCol="0">
              <a:spAutoFit/>
            </a:bodyPr>
            <a:lstStyle/>
            <a:p>
              <a:pPr algn="r">
                <a:lnSpc>
                  <a:spcPct val="130000"/>
                </a:lnSpc>
              </a:pPr>
              <a:endParaRPr lang="en-US" sz="1765" dirty="0">
                <a:latin typeface="+mj-lt"/>
                <a:cs typeface="Arial"/>
              </a:endParaRPr>
            </a:p>
          </p:txBody>
        </p:sp>
      </p:grpSp>
      <p:pic>
        <p:nvPicPr>
          <p:cNvPr id="17" name="Picture 16"/>
          <p:cNvPicPr>
            <a:picLocks noChangeAspect="1"/>
          </p:cNvPicPr>
          <p:nvPr/>
        </p:nvPicPr>
        <p:blipFill>
          <a:blip r:embed="rId4"/>
          <a:stretch>
            <a:fillRect/>
          </a:stretch>
        </p:blipFill>
        <p:spPr>
          <a:xfrm>
            <a:off x="8386354" y="301617"/>
            <a:ext cx="3564922" cy="440924"/>
          </a:xfrm>
          <a:prstGeom prst="rect">
            <a:avLst/>
          </a:prstGeom>
        </p:spPr>
      </p:pic>
      <p:sp>
        <p:nvSpPr>
          <p:cNvPr id="12" name="TextBox 11"/>
          <p:cNvSpPr txBox="1"/>
          <p:nvPr/>
        </p:nvSpPr>
        <p:spPr>
          <a:xfrm>
            <a:off x="1383956" y="2102645"/>
            <a:ext cx="10567319" cy="1148007"/>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Open Source project Sep 2015	</a:t>
            </a:r>
          </a:p>
          <a:p>
            <a:pPr>
              <a:lnSpc>
                <a:spcPct val="90000"/>
              </a:lnSpc>
              <a:spcAft>
                <a:spcPts val="600"/>
              </a:spcAft>
            </a:pPr>
            <a:r>
              <a:rPr lang="en-US" sz="2800" dirty="0">
                <a:gradFill>
                  <a:gsLst>
                    <a:gs pos="2917">
                      <a:schemeClr val="tx1"/>
                    </a:gs>
                    <a:gs pos="30000">
                      <a:schemeClr val="tx1"/>
                    </a:gs>
                  </a:gsLst>
                  <a:lin ang="5400000" scaled="0"/>
                </a:gradFill>
              </a:rPr>
              <a:t> </a:t>
            </a:r>
          </a:p>
        </p:txBody>
      </p:sp>
    </p:spTree>
    <p:extLst>
      <p:ext uri="{BB962C8B-B14F-4D97-AF65-F5344CB8AC3E}">
        <p14:creationId xmlns:p14="http://schemas.microsoft.com/office/powerpoint/2010/main" val="14563441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2000"/>
            <a:lum/>
          </a:blip>
          <a:srcRect/>
          <a:stretch>
            <a:fillRect l="-45000" t="-39000" r="45000" b="-39000"/>
          </a:stretch>
        </a:blipFill>
        <a:effectLst/>
      </p:bgPr>
    </p:bg>
    <p:spTree>
      <p:nvGrpSpPr>
        <p:cNvPr id="1" name=""/>
        <p:cNvGrpSpPr/>
        <p:nvPr/>
      </p:nvGrpSpPr>
      <p:grpSpPr>
        <a:xfrm>
          <a:off x="0" y="0"/>
          <a:ext cx="0" cy="0"/>
          <a:chOff x="0" y="0"/>
          <a:chExt cx="0" cy="0"/>
        </a:xfrm>
      </p:grpSpPr>
      <p:sp>
        <p:nvSpPr>
          <p:cNvPr id="27" name="Text Placeholder 25"/>
          <p:cNvSpPr txBox="1">
            <a:spLocks/>
          </p:cNvSpPr>
          <p:nvPr/>
        </p:nvSpPr>
        <p:spPr bwMode="invGray">
          <a:xfrm>
            <a:off x="557932" y="301617"/>
            <a:ext cx="10321336" cy="821723"/>
          </a:xfrm>
          <a:prstGeom prst="rect">
            <a:avLst/>
          </a:prstGeom>
        </p:spPr>
        <p:txBody>
          <a:bodyPr vert="horz" wrap="square" lIns="179285" tIns="143428" rIns="179285" bIns="143428" rtlCol="0" anchor="t">
            <a:noAutofit/>
          </a:bodyPr>
          <a:lstStyle>
            <a:lvl1pPr marL="0" indent="0" algn="l" defTabSz="914166" rtl="0" eaLnBrk="1" latinLnBrk="0" hangingPunct="1">
              <a:spcBef>
                <a:spcPct val="20000"/>
              </a:spcBef>
              <a:buFont typeface="Arial" pitchFamily="34" charset="0"/>
              <a:buNone/>
              <a:defRPr sz="6700" kern="1200" spc="-153">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367">
              <a:lnSpc>
                <a:spcPct val="60000"/>
              </a:lnSpc>
              <a:buClr>
                <a:srgbClr val="FFFFFF"/>
              </a:buClr>
              <a:buSzPct val="90000"/>
            </a:pPr>
            <a:r>
              <a:rPr lang="en-US" sz="7646" spc="0" dirty="0">
                <a:solidFill>
                  <a:schemeClr val="tx1"/>
                </a:solidFill>
              </a:rPr>
              <a:t>A</a:t>
            </a:r>
            <a:endParaRPr lang="en-US" sz="7646" spc="0" dirty="0">
              <a:solidFill>
                <a:schemeClr val="tx1"/>
              </a:solidFill>
              <a:latin typeface="+mn-lt"/>
            </a:endParaRPr>
          </a:p>
        </p:txBody>
      </p:sp>
      <p:sp>
        <p:nvSpPr>
          <p:cNvPr id="8" name="TextBox 7"/>
          <p:cNvSpPr txBox="1"/>
          <p:nvPr/>
        </p:nvSpPr>
        <p:spPr>
          <a:xfrm>
            <a:off x="4145965" y="-846623"/>
            <a:ext cx="362072" cy="621556"/>
          </a:xfrm>
          <a:prstGeom prst="rect">
            <a:avLst/>
          </a:prstGeom>
          <a:noFill/>
        </p:spPr>
        <p:txBody>
          <a:bodyPr wrap="none" lIns="179285" tIns="143428" rIns="179285" bIns="143428" rtlCol="0">
            <a:spAutoFit/>
          </a:bodyPr>
          <a:lstStyle/>
          <a:p>
            <a:pPr>
              <a:lnSpc>
                <a:spcPct val="90000"/>
              </a:lnSpc>
              <a:spcAft>
                <a:spcPts val="588"/>
              </a:spcAft>
            </a:pPr>
            <a:endParaRPr lang="en-US" sz="2353" dirty="0" err="1">
              <a:gradFill>
                <a:gsLst>
                  <a:gs pos="2917">
                    <a:schemeClr val="tx1"/>
                  </a:gs>
                  <a:gs pos="30000">
                    <a:schemeClr val="tx1"/>
                  </a:gs>
                </a:gsLst>
                <a:lin ang="5400000" scaled="0"/>
              </a:gradFill>
            </a:endParaRPr>
          </a:p>
        </p:txBody>
      </p:sp>
      <p:grpSp>
        <p:nvGrpSpPr>
          <p:cNvPr id="9" name="Group 8"/>
          <p:cNvGrpSpPr/>
          <p:nvPr/>
        </p:nvGrpSpPr>
        <p:grpSpPr>
          <a:xfrm>
            <a:off x="5718600" y="5819471"/>
            <a:ext cx="5524062" cy="408445"/>
            <a:chOff x="5833269" y="5935662"/>
            <a:chExt cx="5634831" cy="416635"/>
          </a:xfrm>
        </p:grpSpPr>
        <p:sp>
          <p:nvSpPr>
            <p:cNvPr id="11" name="TextBox 10"/>
            <p:cNvSpPr txBox="1"/>
            <p:nvPr/>
          </p:nvSpPr>
          <p:spPr>
            <a:xfrm>
              <a:off x="5833269" y="5935662"/>
              <a:ext cx="2024063" cy="416635"/>
            </a:xfrm>
            <a:prstGeom prst="rect">
              <a:avLst/>
            </a:prstGeom>
            <a:noFill/>
          </p:spPr>
          <p:txBody>
            <a:bodyPr wrap="square" rtlCol="0">
              <a:spAutoFit/>
            </a:bodyPr>
            <a:lstStyle/>
            <a:p>
              <a:pPr algn="ctr">
                <a:lnSpc>
                  <a:spcPct val="130000"/>
                </a:lnSpc>
              </a:pPr>
              <a:endParaRPr lang="en-US" sz="1765" dirty="0">
                <a:latin typeface="+mj-lt"/>
                <a:cs typeface="Arial"/>
              </a:endParaRPr>
            </a:p>
          </p:txBody>
        </p:sp>
        <p:sp>
          <p:nvSpPr>
            <p:cNvPr id="15" name="TextBox 14"/>
            <p:cNvSpPr txBox="1"/>
            <p:nvPr/>
          </p:nvSpPr>
          <p:spPr>
            <a:xfrm>
              <a:off x="8978900" y="5935662"/>
              <a:ext cx="2489200" cy="416635"/>
            </a:xfrm>
            <a:prstGeom prst="rect">
              <a:avLst/>
            </a:prstGeom>
            <a:noFill/>
          </p:spPr>
          <p:txBody>
            <a:bodyPr wrap="square" rtlCol="0">
              <a:spAutoFit/>
            </a:bodyPr>
            <a:lstStyle/>
            <a:p>
              <a:pPr algn="r">
                <a:lnSpc>
                  <a:spcPct val="130000"/>
                </a:lnSpc>
              </a:pPr>
              <a:endParaRPr lang="en-US" sz="1765" dirty="0">
                <a:latin typeface="+mj-lt"/>
                <a:cs typeface="Arial"/>
              </a:endParaRPr>
            </a:p>
          </p:txBody>
        </p:sp>
      </p:grpSp>
      <p:pic>
        <p:nvPicPr>
          <p:cNvPr id="17" name="Picture 16"/>
          <p:cNvPicPr>
            <a:picLocks noChangeAspect="1"/>
          </p:cNvPicPr>
          <p:nvPr/>
        </p:nvPicPr>
        <p:blipFill>
          <a:blip r:embed="rId4"/>
          <a:stretch>
            <a:fillRect/>
          </a:stretch>
        </p:blipFill>
        <p:spPr>
          <a:xfrm>
            <a:off x="8386354" y="301617"/>
            <a:ext cx="3564922" cy="440924"/>
          </a:xfrm>
          <a:prstGeom prst="rect">
            <a:avLst/>
          </a:prstGeom>
        </p:spPr>
      </p:pic>
      <p:sp>
        <p:nvSpPr>
          <p:cNvPr id="12" name="TextBox 11"/>
          <p:cNvSpPr txBox="1"/>
          <p:nvPr/>
        </p:nvSpPr>
        <p:spPr>
          <a:xfrm>
            <a:off x="1383956" y="2102645"/>
            <a:ext cx="10567319" cy="1148007"/>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Open Source project Sep 2015	</a:t>
            </a:r>
          </a:p>
          <a:p>
            <a:pPr>
              <a:lnSpc>
                <a:spcPct val="90000"/>
              </a:lnSpc>
              <a:spcAft>
                <a:spcPts val="600"/>
              </a:spcAft>
            </a:pPr>
            <a:r>
              <a:rPr lang="en-US" sz="2800" dirty="0">
                <a:gradFill>
                  <a:gsLst>
                    <a:gs pos="2917">
                      <a:schemeClr val="tx1"/>
                    </a:gs>
                    <a:gs pos="30000">
                      <a:schemeClr val="tx1"/>
                    </a:gs>
                  </a:gsLst>
                  <a:lin ang="5400000" scaled="0"/>
                </a:gradFill>
              </a:rPr>
              <a:t> </a:t>
            </a:r>
          </a:p>
        </p:txBody>
      </p:sp>
    </p:spTree>
    <p:extLst>
      <p:ext uri="{BB962C8B-B14F-4D97-AF65-F5344CB8AC3E}">
        <p14:creationId xmlns:p14="http://schemas.microsoft.com/office/powerpoint/2010/main" val="32174483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2000"/>
            <a:lum/>
          </a:blip>
          <a:srcRect/>
          <a:stretch>
            <a:fillRect l="-45000" t="-39000" r="45000" b="-39000"/>
          </a:stretch>
        </a:blipFill>
        <a:effectLst/>
      </p:bgPr>
    </p:bg>
    <p:spTree>
      <p:nvGrpSpPr>
        <p:cNvPr id="1" name=""/>
        <p:cNvGrpSpPr/>
        <p:nvPr/>
      </p:nvGrpSpPr>
      <p:grpSpPr>
        <a:xfrm>
          <a:off x="0" y="0"/>
          <a:ext cx="0" cy="0"/>
          <a:chOff x="0" y="0"/>
          <a:chExt cx="0" cy="0"/>
        </a:xfrm>
      </p:grpSpPr>
      <p:sp>
        <p:nvSpPr>
          <p:cNvPr id="27" name="Text Placeholder 25"/>
          <p:cNvSpPr txBox="1">
            <a:spLocks/>
          </p:cNvSpPr>
          <p:nvPr/>
        </p:nvSpPr>
        <p:spPr bwMode="invGray">
          <a:xfrm>
            <a:off x="1556293" y="1685952"/>
            <a:ext cx="10321336" cy="821723"/>
          </a:xfrm>
          <a:prstGeom prst="rect">
            <a:avLst/>
          </a:prstGeom>
        </p:spPr>
        <p:txBody>
          <a:bodyPr vert="horz" wrap="square" lIns="179285" tIns="143428" rIns="179285" bIns="143428" rtlCol="0" anchor="t">
            <a:noAutofit/>
          </a:bodyPr>
          <a:lstStyle>
            <a:lvl1pPr marL="0" indent="0" algn="l" defTabSz="914166" rtl="0" eaLnBrk="1" latinLnBrk="0" hangingPunct="1">
              <a:spcBef>
                <a:spcPct val="20000"/>
              </a:spcBef>
              <a:buFont typeface="Arial" pitchFamily="34" charset="0"/>
              <a:buNone/>
              <a:defRPr sz="6700" kern="1200" spc="-153">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367">
              <a:lnSpc>
                <a:spcPct val="60000"/>
              </a:lnSpc>
              <a:buClr>
                <a:srgbClr val="FFFFFF"/>
              </a:buClr>
              <a:buSzPct val="90000"/>
            </a:pPr>
            <a:r>
              <a:rPr lang="en-US" sz="7646" spc="0" dirty="0">
                <a:solidFill>
                  <a:schemeClr val="tx1"/>
                </a:solidFill>
              </a:rPr>
              <a:t>Thank You! Questions?</a:t>
            </a:r>
            <a:endParaRPr lang="en-US" sz="7646" spc="0" dirty="0">
              <a:solidFill>
                <a:schemeClr val="tx1"/>
              </a:solidFill>
              <a:latin typeface="+mn-lt"/>
            </a:endParaRPr>
          </a:p>
        </p:txBody>
      </p:sp>
      <p:sp>
        <p:nvSpPr>
          <p:cNvPr id="8" name="TextBox 7"/>
          <p:cNvSpPr txBox="1"/>
          <p:nvPr/>
        </p:nvSpPr>
        <p:spPr>
          <a:xfrm>
            <a:off x="4145965" y="-846623"/>
            <a:ext cx="362072" cy="621556"/>
          </a:xfrm>
          <a:prstGeom prst="rect">
            <a:avLst/>
          </a:prstGeom>
          <a:noFill/>
        </p:spPr>
        <p:txBody>
          <a:bodyPr wrap="none" lIns="179285" tIns="143428" rIns="179285" bIns="143428" rtlCol="0">
            <a:spAutoFit/>
          </a:bodyPr>
          <a:lstStyle/>
          <a:p>
            <a:pPr>
              <a:lnSpc>
                <a:spcPct val="90000"/>
              </a:lnSpc>
              <a:spcAft>
                <a:spcPts val="588"/>
              </a:spcAft>
            </a:pPr>
            <a:endParaRPr lang="en-US" sz="2353" dirty="0" err="1">
              <a:gradFill>
                <a:gsLst>
                  <a:gs pos="2917">
                    <a:schemeClr val="tx1"/>
                  </a:gs>
                  <a:gs pos="30000">
                    <a:schemeClr val="tx1"/>
                  </a:gs>
                </a:gsLst>
                <a:lin ang="5400000" scaled="0"/>
              </a:gradFill>
            </a:endParaRPr>
          </a:p>
        </p:txBody>
      </p:sp>
      <p:sp>
        <p:nvSpPr>
          <p:cNvPr id="12" name="TextBox 11"/>
          <p:cNvSpPr txBox="1"/>
          <p:nvPr/>
        </p:nvSpPr>
        <p:spPr>
          <a:xfrm>
            <a:off x="1736345" y="4476265"/>
            <a:ext cx="4122014" cy="6412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18676" tIns="18676" rIns="18676" bIns="18676" numCol="1" spcCol="14288" rtlCol="0" anchor="ctr">
            <a:spAutoFit/>
          </a:bodyPr>
          <a:lstStyle/>
          <a:p>
            <a:r>
              <a:rPr lang="en-US" sz="1961" dirty="0">
                <a:cs typeface="Arial"/>
              </a:rPr>
              <a:t>Ben Ishiyama-Levy</a:t>
            </a:r>
          </a:p>
          <a:p>
            <a:r>
              <a:rPr lang="en-US" sz="1961" dirty="0" err="1">
                <a:latin typeface="+mj-lt"/>
                <a:cs typeface="Arial"/>
              </a:rPr>
              <a:t>Xamarin</a:t>
            </a:r>
            <a:r>
              <a:rPr lang="en-US" sz="1961" dirty="0">
                <a:latin typeface="+mj-lt"/>
                <a:cs typeface="Arial"/>
              </a:rPr>
              <a:t> Evangelist</a:t>
            </a:r>
          </a:p>
        </p:txBody>
      </p:sp>
      <p:cxnSp>
        <p:nvCxnSpPr>
          <p:cNvPr id="14" name="Straight Connector 13"/>
          <p:cNvCxnSpPr/>
          <p:nvPr/>
        </p:nvCxnSpPr>
        <p:spPr>
          <a:xfrm flipV="1">
            <a:off x="1775731" y="5590692"/>
            <a:ext cx="9367329" cy="4668"/>
          </a:xfrm>
          <a:prstGeom prst="line">
            <a:avLst/>
          </a:prstGeom>
          <a:ln>
            <a:solidFill>
              <a:srgbClr val="16ACEE"/>
            </a:solidFill>
            <a:headEnd type="none"/>
            <a:tailEnd type="none"/>
          </a:ln>
        </p:spPr>
        <p:style>
          <a:lnRef idx="2">
            <a:schemeClr val="accent6"/>
          </a:lnRef>
          <a:fillRef idx="0">
            <a:schemeClr val="accent6"/>
          </a:fillRef>
          <a:effectRef idx="1">
            <a:schemeClr val="accent6"/>
          </a:effectRef>
          <a:fontRef idx="minor">
            <a:schemeClr val="tx1"/>
          </a:fontRef>
        </p:style>
      </p:cxnSp>
      <p:grpSp>
        <p:nvGrpSpPr>
          <p:cNvPr id="9" name="Group 8"/>
          <p:cNvGrpSpPr/>
          <p:nvPr/>
        </p:nvGrpSpPr>
        <p:grpSpPr>
          <a:xfrm>
            <a:off x="1701029" y="5819471"/>
            <a:ext cx="9541633" cy="408445"/>
            <a:chOff x="1735137" y="5935662"/>
            <a:chExt cx="9732963" cy="416635"/>
          </a:xfrm>
        </p:grpSpPr>
        <p:sp>
          <p:nvSpPr>
            <p:cNvPr id="10" name="TextBox 9"/>
            <p:cNvSpPr txBox="1"/>
            <p:nvPr/>
          </p:nvSpPr>
          <p:spPr>
            <a:xfrm>
              <a:off x="1735137" y="5935662"/>
              <a:ext cx="2328863" cy="416635"/>
            </a:xfrm>
            <a:prstGeom prst="rect">
              <a:avLst/>
            </a:prstGeom>
            <a:noFill/>
          </p:spPr>
          <p:txBody>
            <a:bodyPr wrap="square" rtlCol="0">
              <a:spAutoFit/>
            </a:bodyPr>
            <a:lstStyle/>
            <a:p>
              <a:pPr>
                <a:lnSpc>
                  <a:spcPct val="130000"/>
                </a:lnSpc>
              </a:pPr>
              <a:r>
                <a:rPr lang="en-US" sz="1765" dirty="0">
                  <a:latin typeface="+mj-lt"/>
                  <a:cs typeface="Arial"/>
                </a:rPr>
                <a:t>ben@xamariners.com</a:t>
              </a:r>
            </a:p>
          </p:txBody>
        </p:sp>
        <p:sp>
          <p:nvSpPr>
            <p:cNvPr id="11" name="TextBox 10"/>
            <p:cNvSpPr txBox="1"/>
            <p:nvPr/>
          </p:nvSpPr>
          <p:spPr>
            <a:xfrm>
              <a:off x="5833269" y="5935662"/>
              <a:ext cx="2024063" cy="416635"/>
            </a:xfrm>
            <a:prstGeom prst="rect">
              <a:avLst/>
            </a:prstGeom>
            <a:noFill/>
          </p:spPr>
          <p:txBody>
            <a:bodyPr wrap="square" rtlCol="0">
              <a:spAutoFit/>
            </a:bodyPr>
            <a:lstStyle/>
            <a:p>
              <a:pPr algn="ctr">
                <a:lnSpc>
                  <a:spcPct val="130000"/>
                </a:lnSpc>
              </a:pPr>
              <a:endParaRPr lang="en-US" sz="1765" dirty="0">
                <a:latin typeface="+mj-lt"/>
                <a:cs typeface="Arial"/>
              </a:endParaRPr>
            </a:p>
          </p:txBody>
        </p:sp>
        <p:sp>
          <p:nvSpPr>
            <p:cNvPr id="15" name="TextBox 14"/>
            <p:cNvSpPr txBox="1"/>
            <p:nvPr/>
          </p:nvSpPr>
          <p:spPr>
            <a:xfrm>
              <a:off x="8978900" y="5935662"/>
              <a:ext cx="2489200" cy="416635"/>
            </a:xfrm>
            <a:prstGeom prst="rect">
              <a:avLst/>
            </a:prstGeom>
            <a:noFill/>
          </p:spPr>
          <p:txBody>
            <a:bodyPr wrap="square" rtlCol="0">
              <a:spAutoFit/>
            </a:bodyPr>
            <a:lstStyle/>
            <a:p>
              <a:pPr algn="r">
                <a:lnSpc>
                  <a:spcPct val="130000"/>
                </a:lnSpc>
              </a:pPr>
              <a:endParaRPr lang="en-US" sz="1765" dirty="0">
                <a:latin typeface="+mj-lt"/>
                <a:cs typeface="Arial"/>
              </a:endParaRPr>
            </a:p>
          </p:txBody>
        </p:sp>
      </p:grpSp>
      <p:pic>
        <p:nvPicPr>
          <p:cNvPr id="17" name="Picture 16"/>
          <p:cNvPicPr>
            <a:picLocks noChangeAspect="1"/>
          </p:cNvPicPr>
          <p:nvPr/>
        </p:nvPicPr>
        <p:blipFill>
          <a:blip r:embed="rId4"/>
          <a:stretch>
            <a:fillRect/>
          </a:stretch>
        </p:blipFill>
        <p:spPr>
          <a:xfrm>
            <a:off x="8386354" y="301617"/>
            <a:ext cx="3564922" cy="440924"/>
          </a:xfrm>
          <a:prstGeom prst="rect">
            <a:avLst/>
          </a:prstGeom>
        </p:spPr>
      </p:pic>
    </p:spTree>
    <p:extLst>
      <p:ext uri="{BB962C8B-B14F-4D97-AF65-F5344CB8AC3E}">
        <p14:creationId xmlns:p14="http://schemas.microsoft.com/office/powerpoint/2010/main" val="2098463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2000"/>
            <a:lum/>
          </a:blip>
          <a:srcRect/>
          <a:stretch>
            <a:fillRect l="-45000" t="-39000" r="45000" b="-39000"/>
          </a:stretch>
        </a:blipFill>
        <a:effectLst/>
      </p:bgPr>
    </p:bg>
    <p:spTree>
      <p:nvGrpSpPr>
        <p:cNvPr id="1" name=""/>
        <p:cNvGrpSpPr/>
        <p:nvPr/>
      </p:nvGrpSpPr>
      <p:grpSpPr>
        <a:xfrm>
          <a:off x="0" y="0"/>
          <a:ext cx="0" cy="0"/>
          <a:chOff x="0" y="0"/>
          <a:chExt cx="0" cy="0"/>
        </a:xfrm>
      </p:grpSpPr>
      <p:sp>
        <p:nvSpPr>
          <p:cNvPr id="27" name="Text Placeholder 25"/>
          <p:cNvSpPr txBox="1">
            <a:spLocks/>
          </p:cNvSpPr>
          <p:nvPr/>
        </p:nvSpPr>
        <p:spPr bwMode="invGray">
          <a:xfrm>
            <a:off x="557932" y="301617"/>
            <a:ext cx="10321336" cy="821723"/>
          </a:xfrm>
          <a:prstGeom prst="rect">
            <a:avLst/>
          </a:prstGeom>
        </p:spPr>
        <p:txBody>
          <a:bodyPr vert="horz" wrap="square" lIns="179285" tIns="143428" rIns="179285" bIns="143428" rtlCol="0" anchor="t">
            <a:noAutofit/>
          </a:bodyPr>
          <a:lstStyle>
            <a:lvl1pPr marL="0" indent="0" algn="l" defTabSz="914166" rtl="0" eaLnBrk="1" latinLnBrk="0" hangingPunct="1">
              <a:spcBef>
                <a:spcPct val="20000"/>
              </a:spcBef>
              <a:buFont typeface="Arial" pitchFamily="34" charset="0"/>
              <a:buNone/>
              <a:defRPr sz="6700" kern="1200" spc="-153">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367">
              <a:lnSpc>
                <a:spcPct val="60000"/>
              </a:lnSpc>
              <a:buClr>
                <a:srgbClr val="FFFFFF"/>
              </a:buClr>
              <a:buSzPct val="90000"/>
            </a:pPr>
            <a:r>
              <a:rPr lang="en-US" sz="7646" spc="0" dirty="0">
                <a:solidFill>
                  <a:schemeClr val="tx1"/>
                </a:solidFill>
              </a:rPr>
              <a:t>A brief history</a:t>
            </a:r>
            <a:endParaRPr lang="en-US" sz="7646" spc="0" dirty="0">
              <a:solidFill>
                <a:schemeClr val="tx1"/>
              </a:solidFill>
              <a:latin typeface="+mn-lt"/>
            </a:endParaRPr>
          </a:p>
        </p:txBody>
      </p:sp>
      <p:sp>
        <p:nvSpPr>
          <p:cNvPr id="8" name="TextBox 7"/>
          <p:cNvSpPr txBox="1"/>
          <p:nvPr/>
        </p:nvSpPr>
        <p:spPr>
          <a:xfrm>
            <a:off x="4145965" y="-846623"/>
            <a:ext cx="362072" cy="621556"/>
          </a:xfrm>
          <a:prstGeom prst="rect">
            <a:avLst/>
          </a:prstGeom>
          <a:noFill/>
        </p:spPr>
        <p:txBody>
          <a:bodyPr wrap="none" lIns="179285" tIns="143428" rIns="179285" bIns="143428" rtlCol="0">
            <a:spAutoFit/>
          </a:bodyPr>
          <a:lstStyle/>
          <a:p>
            <a:pPr>
              <a:lnSpc>
                <a:spcPct val="90000"/>
              </a:lnSpc>
              <a:spcAft>
                <a:spcPts val="588"/>
              </a:spcAft>
            </a:pPr>
            <a:endParaRPr lang="en-US" sz="2353" dirty="0" err="1">
              <a:gradFill>
                <a:gsLst>
                  <a:gs pos="2917">
                    <a:schemeClr val="tx1"/>
                  </a:gs>
                  <a:gs pos="30000">
                    <a:schemeClr val="tx1"/>
                  </a:gs>
                </a:gsLst>
                <a:lin ang="5400000" scaled="0"/>
              </a:gradFill>
            </a:endParaRPr>
          </a:p>
        </p:txBody>
      </p:sp>
      <p:grpSp>
        <p:nvGrpSpPr>
          <p:cNvPr id="9" name="Group 8"/>
          <p:cNvGrpSpPr/>
          <p:nvPr/>
        </p:nvGrpSpPr>
        <p:grpSpPr>
          <a:xfrm>
            <a:off x="5718600" y="5819471"/>
            <a:ext cx="5524062" cy="408445"/>
            <a:chOff x="5833269" y="5935662"/>
            <a:chExt cx="5634831" cy="416635"/>
          </a:xfrm>
        </p:grpSpPr>
        <p:sp>
          <p:nvSpPr>
            <p:cNvPr id="11" name="TextBox 10"/>
            <p:cNvSpPr txBox="1"/>
            <p:nvPr/>
          </p:nvSpPr>
          <p:spPr>
            <a:xfrm>
              <a:off x="5833269" y="5935662"/>
              <a:ext cx="2024063" cy="416635"/>
            </a:xfrm>
            <a:prstGeom prst="rect">
              <a:avLst/>
            </a:prstGeom>
            <a:noFill/>
          </p:spPr>
          <p:txBody>
            <a:bodyPr wrap="square" rtlCol="0">
              <a:spAutoFit/>
            </a:bodyPr>
            <a:lstStyle/>
            <a:p>
              <a:pPr algn="ctr">
                <a:lnSpc>
                  <a:spcPct val="130000"/>
                </a:lnSpc>
              </a:pPr>
              <a:endParaRPr lang="en-US" sz="1765" dirty="0">
                <a:latin typeface="+mj-lt"/>
                <a:cs typeface="Arial"/>
              </a:endParaRPr>
            </a:p>
          </p:txBody>
        </p:sp>
        <p:sp>
          <p:nvSpPr>
            <p:cNvPr id="15" name="TextBox 14"/>
            <p:cNvSpPr txBox="1"/>
            <p:nvPr/>
          </p:nvSpPr>
          <p:spPr>
            <a:xfrm>
              <a:off x="8978900" y="5935662"/>
              <a:ext cx="2489200" cy="416635"/>
            </a:xfrm>
            <a:prstGeom prst="rect">
              <a:avLst/>
            </a:prstGeom>
            <a:noFill/>
          </p:spPr>
          <p:txBody>
            <a:bodyPr wrap="square" rtlCol="0">
              <a:spAutoFit/>
            </a:bodyPr>
            <a:lstStyle/>
            <a:p>
              <a:pPr algn="r">
                <a:lnSpc>
                  <a:spcPct val="130000"/>
                </a:lnSpc>
              </a:pPr>
              <a:endParaRPr lang="en-US" sz="1765" dirty="0">
                <a:latin typeface="+mj-lt"/>
                <a:cs typeface="Arial"/>
              </a:endParaRPr>
            </a:p>
          </p:txBody>
        </p:sp>
      </p:grpSp>
      <p:pic>
        <p:nvPicPr>
          <p:cNvPr id="17" name="Picture 16"/>
          <p:cNvPicPr>
            <a:picLocks noChangeAspect="1"/>
          </p:cNvPicPr>
          <p:nvPr/>
        </p:nvPicPr>
        <p:blipFill>
          <a:blip r:embed="rId4"/>
          <a:stretch>
            <a:fillRect/>
          </a:stretch>
        </p:blipFill>
        <p:spPr>
          <a:xfrm>
            <a:off x="8386354" y="301617"/>
            <a:ext cx="3564922" cy="440924"/>
          </a:xfrm>
          <a:prstGeom prst="rect">
            <a:avLst/>
          </a:prstGeom>
        </p:spPr>
      </p:pic>
      <p:pic>
        <p:nvPicPr>
          <p:cNvPr id="3" name="Picture 2"/>
          <p:cNvPicPr>
            <a:picLocks noChangeAspect="1"/>
          </p:cNvPicPr>
          <p:nvPr/>
        </p:nvPicPr>
        <p:blipFill>
          <a:blip r:embed="rId5"/>
          <a:stretch>
            <a:fillRect/>
          </a:stretch>
        </p:blipFill>
        <p:spPr>
          <a:xfrm>
            <a:off x="7860096" y="1940684"/>
            <a:ext cx="3928506" cy="2020374"/>
          </a:xfrm>
          <a:prstGeom prst="rect">
            <a:avLst/>
          </a:prstGeom>
        </p:spPr>
      </p:pic>
      <p:sp>
        <p:nvSpPr>
          <p:cNvPr id="4" name="TextBox 3"/>
          <p:cNvSpPr txBox="1"/>
          <p:nvPr/>
        </p:nvSpPr>
        <p:spPr>
          <a:xfrm>
            <a:off x="1383956" y="2102645"/>
            <a:ext cx="10567319" cy="3782574"/>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Acquired by Microsoft Dec 2014</a:t>
            </a:r>
          </a:p>
          <a:p>
            <a:pPr marL="342900" indent="-342900">
              <a:lnSpc>
                <a:spcPct val="90000"/>
              </a:lnSpc>
              <a:spcAft>
                <a:spcPts val="600"/>
              </a:spcAft>
              <a:buFont typeface="Arial" panose="020B0604020202020204" pitchFamily="34" charset="0"/>
              <a:buChar char="•"/>
            </a:pPr>
            <a:endParaRPr lang="en-US" sz="28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Distribution | Crashes | Analytics</a:t>
            </a:r>
          </a:p>
          <a:p>
            <a:pPr marL="342900" indent="-342900">
              <a:lnSpc>
                <a:spcPct val="90000"/>
              </a:lnSpc>
              <a:spcAft>
                <a:spcPts val="600"/>
              </a:spcAft>
              <a:buFont typeface="Arial" panose="020B0604020202020204" pitchFamily="34" charset="0"/>
              <a:buChar char="•"/>
            </a:pPr>
            <a:endParaRPr lang="en-US" sz="28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Name comes from iOS distribution ‘</a:t>
            </a:r>
            <a:r>
              <a:rPr lang="en-US" sz="2800" dirty="0" err="1">
                <a:gradFill>
                  <a:gsLst>
                    <a:gs pos="2917">
                      <a:schemeClr val="tx1"/>
                    </a:gs>
                    <a:gs pos="30000">
                      <a:schemeClr val="tx1"/>
                    </a:gs>
                  </a:gsLst>
                  <a:lin ang="5400000" scaled="0"/>
                </a:gradFill>
              </a:rPr>
              <a:t>adHoc</a:t>
            </a:r>
            <a:r>
              <a:rPr lang="en-US" sz="2800" dirty="0">
                <a:gradFill>
                  <a:gsLst>
                    <a:gs pos="2917">
                      <a:schemeClr val="tx1"/>
                    </a:gs>
                    <a:gs pos="30000">
                      <a:schemeClr val="tx1"/>
                    </a:gs>
                  </a:gsLst>
                  <a:lin ang="5400000" scaled="0"/>
                </a:gradFill>
              </a:rPr>
              <a:t>’ , being the ‘Key’ of the original open source project HockeyApp evolved from. (</a:t>
            </a:r>
            <a:r>
              <a:rPr lang="en-US" sz="2800" dirty="0" err="1">
                <a:gradFill>
                  <a:gsLst>
                    <a:gs pos="2917">
                      <a:schemeClr val="tx1"/>
                    </a:gs>
                    <a:gs pos="30000">
                      <a:schemeClr val="tx1"/>
                    </a:gs>
                  </a:gsLst>
                  <a:lin ang="5400000" scaled="0"/>
                </a:gradFill>
              </a:rPr>
              <a:t>AdHoc</a:t>
            </a:r>
            <a:r>
              <a:rPr lang="en-US" sz="2800" dirty="0">
                <a:gradFill>
                  <a:gsLst>
                    <a:gs pos="2917">
                      <a:schemeClr val="tx1"/>
                    </a:gs>
                    <a:gs pos="30000">
                      <a:schemeClr val="tx1"/>
                    </a:gs>
                  </a:gsLst>
                  <a:lin ang="5400000" scaled="0"/>
                </a:gradFill>
              </a:rPr>
              <a:t> is Key)</a:t>
            </a:r>
          </a:p>
          <a:p>
            <a:pPr>
              <a:lnSpc>
                <a:spcPct val="90000"/>
              </a:lnSpc>
              <a:spcAft>
                <a:spcPts val="600"/>
              </a:spcAft>
            </a:pPr>
            <a:r>
              <a:rPr lang="en-US" sz="2800" dirty="0">
                <a:gradFill>
                  <a:gsLst>
                    <a:gs pos="2917">
                      <a:schemeClr val="tx1"/>
                    </a:gs>
                    <a:gs pos="30000">
                      <a:schemeClr val="tx1"/>
                    </a:gs>
                  </a:gsLst>
                  <a:lin ang="5400000" scaled="0"/>
                </a:gradFill>
              </a:rPr>
              <a:t> </a:t>
            </a:r>
          </a:p>
        </p:txBody>
      </p:sp>
      <p:sp>
        <p:nvSpPr>
          <p:cNvPr id="16" name="TextBox 15"/>
          <p:cNvSpPr txBox="1"/>
          <p:nvPr/>
        </p:nvSpPr>
        <p:spPr>
          <a:xfrm>
            <a:off x="1383956" y="1089905"/>
            <a:ext cx="2283082" cy="665375"/>
          </a:xfrm>
          <a:prstGeom prst="rect">
            <a:avLst/>
          </a:prstGeom>
          <a:noFill/>
        </p:spPr>
        <p:txBody>
          <a:bodyPr wrap="square" rtlCol="0">
            <a:spAutoFit/>
          </a:bodyPr>
          <a:lstStyle/>
          <a:p>
            <a:pPr>
              <a:lnSpc>
                <a:spcPct val="130000"/>
              </a:lnSpc>
            </a:pPr>
            <a:r>
              <a:rPr lang="en-US" sz="3200" dirty="0">
                <a:latin typeface="+mj-lt"/>
                <a:cs typeface="Arial"/>
              </a:rPr>
              <a:t>HockeyApp</a:t>
            </a:r>
          </a:p>
        </p:txBody>
      </p:sp>
    </p:spTree>
    <p:extLst>
      <p:ext uri="{BB962C8B-B14F-4D97-AF65-F5344CB8AC3E}">
        <p14:creationId xmlns:p14="http://schemas.microsoft.com/office/powerpoint/2010/main" val="828464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2000"/>
            <a:lum/>
          </a:blip>
          <a:srcRect/>
          <a:stretch>
            <a:fillRect l="-45000" t="-39000" r="45000" b="-39000"/>
          </a:stretch>
        </a:blipFill>
        <a:effectLst/>
      </p:bgPr>
    </p:bg>
    <p:spTree>
      <p:nvGrpSpPr>
        <p:cNvPr id="1" name=""/>
        <p:cNvGrpSpPr/>
        <p:nvPr/>
      </p:nvGrpSpPr>
      <p:grpSpPr>
        <a:xfrm>
          <a:off x="0" y="0"/>
          <a:ext cx="0" cy="0"/>
          <a:chOff x="0" y="0"/>
          <a:chExt cx="0" cy="0"/>
        </a:xfrm>
      </p:grpSpPr>
      <p:sp>
        <p:nvSpPr>
          <p:cNvPr id="27" name="Text Placeholder 25"/>
          <p:cNvSpPr txBox="1">
            <a:spLocks/>
          </p:cNvSpPr>
          <p:nvPr/>
        </p:nvSpPr>
        <p:spPr bwMode="invGray">
          <a:xfrm>
            <a:off x="557932" y="301617"/>
            <a:ext cx="10321336" cy="821723"/>
          </a:xfrm>
          <a:prstGeom prst="rect">
            <a:avLst/>
          </a:prstGeom>
        </p:spPr>
        <p:txBody>
          <a:bodyPr vert="horz" wrap="square" lIns="179285" tIns="143428" rIns="179285" bIns="143428" rtlCol="0" anchor="t">
            <a:noAutofit/>
          </a:bodyPr>
          <a:lstStyle>
            <a:lvl1pPr marL="0" indent="0" algn="l" defTabSz="914166" rtl="0" eaLnBrk="1" latinLnBrk="0" hangingPunct="1">
              <a:spcBef>
                <a:spcPct val="20000"/>
              </a:spcBef>
              <a:buFont typeface="Arial" pitchFamily="34" charset="0"/>
              <a:buNone/>
              <a:defRPr sz="6700" kern="1200" spc="-153">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367">
              <a:lnSpc>
                <a:spcPct val="60000"/>
              </a:lnSpc>
              <a:buClr>
                <a:srgbClr val="FFFFFF"/>
              </a:buClr>
              <a:buSzPct val="90000"/>
            </a:pPr>
            <a:r>
              <a:rPr lang="en-US" sz="7646" spc="0" dirty="0">
                <a:solidFill>
                  <a:schemeClr val="tx1"/>
                </a:solidFill>
              </a:rPr>
              <a:t>A brief history</a:t>
            </a:r>
            <a:endParaRPr lang="en-US" sz="7646" spc="0" dirty="0">
              <a:solidFill>
                <a:schemeClr val="tx1"/>
              </a:solidFill>
              <a:latin typeface="+mn-lt"/>
            </a:endParaRPr>
          </a:p>
        </p:txBody>
      </p:sp>
      <p:sp>
        <p:nvSpPr>
          <p:cNvPr id="8" name="TextBox 7"/>
          <p:cNvSpPr txBox="1"/>
          <p:nvPr/>
        </p:nvSpPr>
        <p:spPr>
          <a:xfrm>
            <a:off x="4145965" y="-846623"/>
            <a:ext cx="362072" cy="621556"/>
          </a:xfrm>
          <a:prstGeom prst="rect">
            <a:avLst/>
          </a:prstGeom>
          <a:noFill/>
        </p:spPr>
        <p:txBody>
          <a:bodyPr wrap="none" lIns="179285" tIns="143428" rIns="179285" bIns="143428" rtlCol="0">
            <a:spAutoFit/>
          </a:bodyPr>
          <a:lstStyle/>
          <a:p>
            <a:pPr>
              <a:lnSpc>
                <a:spcPct val="90000"/>
              </a:lnSpc>
              <a:spcAft>
                <a:spcPts val="588"/>
              </a:spcAft>
            </a:pPr>
            <a:endParaRPr lang="en-US" sz="2353" dirty="0" err="1">
              <a:gradFill>
                <a:gsLst>
                  <a:gs pos="2917">
                    <a:schemeClr val="tx1"/>
                  </a:gs>
                  <a:gs pos="30000">
                    <a:schemeClr val="tx1"/>
                  </a:gs>
                </a:gsLst>
                <a:lin ang="5400000" scaled="0"/>
              </a:gradFill>
            </a:endParaRPr>
          </a:p>
        </p:txBody>
      </p:sp>
      <p:grpSp>
        <p:nvGrpSpPr>
          <p:cNvPr id="9" name="Group 8"/>
          <p:cNvGrpSpPr/>
          <p:nvPr/>
        </p:nvGrpSpPr>
        <p:grpSpPr>
          <a:xfrm>
            <a:off x="5718600" y="5819471"/>
            <a:ext cx="5524062" cy="408445"/>
            <a:chOff x="5833269" y="5935662"/>
            <a:chExt cx="5634831" cy="416635"/>
          </a:xfrm>
        </p:grpSpPr>
        <p:sp>
          <p:nvSpPr>
            <p:cNvPr id="11" name="TextBox 10"/>
            <p:cNvSpPr txBox="1"/>
            <p:nvPr/>
          </p:nvSpPr>
          <p:spPr>
            <a:xfrm>
              <a:off x="5833269" y="5935662"/>
              <a:ext cx="2024063" cy="416635"/>
            </a:xfrm>
            <a:prstGeom prst="rect">
              <a:avLst/>
            </a:prstGeom>
            <a:noFill/>
          </p:spPr>
          <p:txBody>
            <a:bodyPr wrap="square" rtlCol="0">
              <a:spAutoFit/>
            </a:bodyPr>
            <a:lstStyle/>
            <a:p>
              <a:pPr algn="ctr">
                <a:lnSpc>
                  <a:spcPct val="130000"/>
                </a:lnSpc>
              </a:pPr>
              <a:endParaRPr lang="en-US" sz="1765" dirty="0">
                <a:latin typeface="+mj-lt"/>
                <a:cs typeface="Arial"/>
              </a:endParaRPr>
            </a:p>
          </p:txBody>
        </p:sp>
        <p:sp>
          <p:nvSpPr>
            <p:cNvPr id="15" name="TextBox 14"/>
            <p:cNvSpPr txBox="1"/>
            <p:nvPr/>
          </p:nvSpPr>
          <p:spPr>
            <a:xfrm>
              <a:off x="8978900" y="5935662"/>
              <a:ext cx="2489200" cy="416635"/>
            </a:xfrm>
            <a:prstGeom prst="rect">
              <a:avLst/>
            </a:prstGeom>
            <a:noFill/>
          </p:spPr>
          <p:txBody>
            <a:bodyPr wrap="square" rtlCol="0">
              <a:spAutoFit/>
            </a:bodyPr>
            <a:lstStyle/>
            <a:p>
              <a:pPr algn="r">
                <a:lnSpc>
                  <a:spcPct val="130000"/>
                </a:lnSpc>
              </a:pPr>
              <a:endParaRPr lang="en-US" sz="1765" dirty="0">
                <a:latin typeface="+mj-lt"/>
                <a:cs typeface="Arial"/>
              </a:endParaRPr>
            </a:p>
          </p:txBody>
        </p:sp>
      </p:grpSp>
      <p:pic>
        <p:nvPicPr>
          <p:cNvPr id="17" name="Picture 16"/>
          <p:cNvPicPr>
            <a:picLocks noChangeAspect="1"/>
          </p:cNvPicPr>
          <p:nvPr/>
        </p:nvPicPr>
        <p:blipFill>
          <a:blip r:embed="rId4"/>
          <a:stretch>
            <a:fillRect/>
          </a:stretch>
        </p:blipFill>
        <p:spPr>
          <a:xfrm>
            <a:off x="8386354" y="301617"/>
            <a:ext cx="3564922" cy="440924"/>
          </a:xfrm>
          <a:prstGeom prst="rect">
            <a:avLst/>
          </a:prstGeom>
        </p:spPr>
      </p:pic>
      <p:sp>
        <p:nvSpPr>
          <p:cNvPr id="4" name="TextBox 3"/>
          <p:cNvSpPr txBox="1"/>
          <p:nvPr/>
        </p:nvSpPr>
        <p:spPr>
          <a:xfrm>
            <a:off x="1383956" y="2102645"/>
            <a:ext cx="10567319" cy="3394775"/>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Xamarin Acquired by Microsoft Feb 2016		</a:t>
            </a:r>
          </a:p>
          <a:p>
            <a:pPr marL="342900" indent="-342900">
              <a:lnSpc>
                <a:spcPct val="90000"/>
              </a:lnSpc>
              <a:spcAft>
                <a:spcPts val="600"/>
              </a:spcAft>
              <a:buFont typeface="Arial" panose="020B0604020202020204" pitchFamily="34" charset="0"/>
              <a:buChar char="•"/>
            </a:pPr>
            <a:endParaRPr lang="en-US" sz="28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Automated 2000+ Device Tests</a:t>
            </a:r>
          </a:p>
          <a:p>
            <a:pPr marL="342900" indent="-342900">
              <a:lnSpc>
                <a:spcPct val="90000"/>
              </a:lnSpc>
              <a:spcAft>
                <a:spcPts val="600"/>
              </a:spcAft>
              <a:buFont typeface="Arial" panose="020B0604020202020204" pitchFamily="34" charset="0"/>
              <a:buChar char="•"/>
            </a:pPr>
            <a:endParaRPr lang="en-US" sz="28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Evolved from mobile app acceptance tests Calabash. Supports Cucumber</a:t>
            </a:r>
          </a:p>
          <a:p>
            <a:pPr>
              <a:lnSpc>
                <a:spcPct val="90000"/>
              </a:lnSpc>
              <a:spcAft>
                <a:spcPts val="600"/>
              </a:spcAft>
            </a:pPr>
            <a:r>
              <a:rPr lang="en-US" sz="2800" dirty="0">
                <a:gradFill>
                  <a:gsLst>
                    <a:gs pos="2917">
                      <a:schemeClr val="tx1"/>
                    </a:gs>
                    <a:gs pos="30000">
                      <a:schemeClr val="tx1"/>
                    </a:gs>
                  </a:gsLst>
                  <a:lin ang="5400000" scaled="0"/>
                </a:gradFill>
              </a:rPr>
              <a:t> </a:t>
            </a:r>
          </a:p>
        </p:txBody>
      </p:sp>
      <p:sp>
        <p:nvSpPr>
          <p:cNvPr id="16" name="TextBox 15"/>
          <p:cNvSpPr txBox="1"/>
          <p:nvPr/>
        </p:nvSpPr>
        <p:spPr>
          <a:xfrm>
            <a:off x="1383956" y="1089905"/>
            <a:ext cx="4003590" cy="665375"/>
          </a:xfrm>
          <a:prstGeom prst="rect">
            <a:avLst/>
          </a:prstGeom>
          <a:noFill/>
        </p:spPr>
        <p:txBody>
          <a:bodyPr wrap="square" rtlCol="0">
            <a:spAutoFit/>
          </a:bodyPr>
          <a:lstStyle/>
          <a:p>
            <a:pPr>
              <a:lnSpc>
                <a:spcPct val="130000"/>
              </a:lnSpc>
            </a:pPr>
            <a:r>
              <a:rPr lang="en-US" sz="3200" dirty="0">
                <a:latin typeface="+mj-lt"/>
                <a:cs typeface="Arial"/>
              </a:rPr>
              <a:t>Xamarin Test Cloud</a:t>
            </a:r>
          </a:p>
        </p:txBody>
      </p:sp>
      <p:pic>
        <p:nvPicPr>
          <p:cNvPr id="2" name="Picture 1"/>
          <p:cNvPicPr>
            <a:picLocks noChangeAspect="1"/>
          </p:cNvPicPr>
          <p:nvPr/>
        </p:nvPicPr>
        <p:blipFill>
          <a:blip r:embed="rId5"/>
          <a:stretch>
            <a:fillRect/>
          </a:stretch>
        </p:blipFill>
        <p:spPr>
          <a:xfrm>
            <a:off x="9136028" y="1932944"/>
            <a:ext cx="1972698" cy="2046582"/>
          </a:xfrm>
          <a:prstGeom prst="rect">
            <a:avLst/>
          </a:prstGeom>
        </p:spPr>
      </p:pic>
    </p:spTree>
    <p:extLst>
      <p:ext uri="{BB962C8B-B14F-4D97-AF65-F5344CB8AC3E}">
        <p14:creationId xmlns:p14="http://schemas.microsoft.com/office/powerpoint/2010/main" val="13549038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2000"/>
            <a:lum/>
          </a:blip>
          <a:srcRect/>
          <a:stretch>
            <a:fillRect l="-45000" t="-39000" r="45000" b="-39000"/>
          </a:stretch>
        </a:blipFill>
        <a:effectLst/>
      </p:bgPr>
    </p:bg>
    <p:spTree>
      <p:nvGrpSpPr>
        <p:cNvPr id="1" name=""/>
        <p:cNvGrpSpPr/>
        <p:nvPr/>
      </p:nvGrpSpPr>
      <p:grpSpPr>
        <a:xfrm>
          <a:off x="0" y="0"/>
          <a:ext cx="0" cy="0"/>
          <a:chOff x="0" y="0"/>
          <a:chExt cx="0" cy="0"/>
        </a:xfrm>
      </p:grpSpPr>
      <p:sp>
        <p:nvSpPr>
          <p:cNvPr id="27" name="Text Placeholder 25"/>
          <p:cNvSpPr txBox="1">
            <a:spLocks/>
          </p:cNvSpPr>
          <p:nvPr/>
        </p:nvSpPr>
        <p:spPr bwMode="invGray">
          <a:xfrm>
            <a:off x="557932" y="301617"/>
            <a:ext cx="10321336" cy="821723"/>
          </a:xfrm>
          <a:prstGeom prst="rect">
            <a:avLst/>
          </a:prstGeom>
        </p:spPr>
        <p:txBody>
          <a:bodyPr vert="horz" wrap="square" lIns="179285" tIns="143428" rIns="179285" bIns="143428" rtlCol="0" anchor="t">
            <a:noAutofit/>
          </a:bodyPr>
          <a:lstStyle>
            <a:lvl1pPr marL="0" indent="0" algn="l" defTabSz="914166" rtl="0" eaLnBrk="1" latinLnBrk="0" hangingPunct="1">
              <a:spcBef>
                <a:spcPct val="20000"/>
              </a:spcBef>
              <a:buFont typeface="Arial" pitchFamily="34" charset="0"/>
              <a:buNone/>
              <a:defRPr sz="6700" kern="1200" spc="-153">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367">
              <a:lnSpc>
                <a:spcPct val="60000"/>
              </a:lnSpc>
              <a:buClr>
                <a:srgbClr val="FFFFFF"/>
              </a:buClr>
              <a:buSzPct val="90000"/>
            </a:pPr>
            <a:r>
              <a:rPr lang="en-US" sz="7646" spc="0" dirty="0">
                <a:solidFill>
                  <a:schemeClr val="tx1"/>
                </a:solidFill>
              </a:rPr>
              <a:t>A brief history</a:t>
            </a:r>
            <a:endParaRPr lang="en-US" sz="7646" spc="0" dirty="0">
              <a:solidFill>
                <a:schemeClr val="tx1"/>
              </a:solidFill>
              <a:latin typeface="+mn-lt"/>
            </a:endParaRPr>
          </a:p>
        </p:txBody>
      </p:sp>
      <p:sp>
        <p:nvSpPr>
          <p:cNvPr id="8" name="TextBox 7"/>
          <p:cNvSpPr txBox="1"/>
          <p:nvPr/>
        </p:nvSpPr>
        <p:spPr>
          <a:xfrm>
            <a:off x="4145965" y="-846623"/>
            <a:ext cx="362072" cy="621556"/>
          </a:xfrm>
          <a:prstGeom prst="rect">
            <a:avLst/>
          </a:prstGeom>
          <a:noFill/>
        </p:spPr>
        <p:txBody>
          <a:bodyPr wrap="none" lIns="179285" tIns="143428" rIns="179285" bIns="143428" rtlCol="0">
            <a:spAutoFit/>
          </a:bodyPr>
          <a:lstStyle/>
          <a:p>
            <a:pPr>
              <a:lnSpc>
                <a:spcPct val="90000"/>
              </a:lnSpc>
              <a:spcAft>
                <a:spcPts val="588"/>
              </a:spcAft>
            </a:pPr>
            <a:endParaRPr lang="en-US" sz="2353" dirty="0" err="1">
              <a:gradFill>
                <a:gsLst>
                  <a:gs pos="2917">
                    <a:schemeClr val="tx1"/>
                  </a:gs>
                  <a:gs pos="30000">
                    <a:schemeClr val="tx1"/>
                  </a:gs>
                </a:gsLst>
                <a:lin ang="5400000" scaled="0"/>
              </a:gradFill>
            </a:endParaRPr>
          </a:p>
        </p:txBody>
      </p:sp>
      <p:grpSp>
        <p:nvGrpSpPr>
          <p:cNvPr id="9" name="Group 8"/>
          <p:cNvGrpSpPr/>
          <p:nvPr/>
        </p:nvGrpSpPr>
        <p:grpSpPr>
          <a:xfrm>
            <a:off x="5718600" y="5819471"/>
            <a:ext cx="5524062" cy="408445"/>
            <a:chOff x="5833269" y="5935662"/>
            <a:chExt cx="5634831" cy="416635"/>
          </a:xfrm>
        </p:grpSpPr>
        <p:sp>
          <p:nvSpPr>
            <p:cNvPr id="11" name="TextBox 10"/>
            <p:cNvSpPr txBox="1"/>
            <p:nvPr/>
          </p:nvSpPr>
          <p:spPr>
            <a:xfrm>
              <a:off x="5833269" y="5935662"/>
              <a:ext cx="2024063" cy="416635"/>
            </a:xfrm>
            <a:prstGeom prst="rect">
              <a:avLst/>
            </a:prstGeom>
            <a:noFill/>
          </p:spPr>
          <p:txBody>
            <a:bodyPr wrap="square" rtlCol="0">
              <a:spAutoFit/>
            </a:bodyPr>
            <a:lstStyle/>
            <a:p>
              <a:pPr algn="ctr">
                <a:lnSpc>
                  <a:spcPct val="130000"/>
                </a:lnSpc>
              </a:pPr>
              <a:endParaRPr lang="en-US" sz="1765" dirty="0">
                <a:latin typeface="+mj-lt"/>
                <a:cs typeface="Arial"/>
              </a:endParaRPr>
            </a:p>
          </p:txBody>
        </p:sp>
        <p:sp>
          <p:nvSpPr>
            <p:cNvPr id="15" name="TextBox 14"/>
            <p:cNvSpPr txBox="1"/>
            <p:nvPr/>
          </p:nvSpPr>
          <p:spPr>
            <a:xfrm>
              <a:off x="8978900" y="5935662"/>
              <a:ext cx="2489200" cy="416635"/>
            </a:xfrm>
            <a:prstGeom prst="rect">
              <a:avLst/>
            </a:prstGeom>
            <a:noFill/>
          </p:spPr>
          <p:txBody>
            <a:bodyPr wrap="square" rtlCol="0">
              <a:spAutoFit/>
            </a:bodyPr>
            <a:lstStyle/>
            <a:p>
              <a:pPr algn="r">
                <a:lnSpc>
                  <a:spcPct val="130000"/>
                </a:lnSpc>
              </a:pPr>
              <a:endParaRPr lang="en-US" sz="1765" dirty="0">
                <a:latin typeface="+mj-lt"/>
                <a:cs typeface="Arial"/>
              </a:endParaRPr>
            </a:p>
          </p:txBody>
        </p:sp>
      </p:grpSp>
      <p:pic>
        <p:nvPicPr>
          <p:cNvPr id="17" name="Picture 16"/>
          <p:cNvPicPr>
            <a:picLocks noChangeAspect="1"/>
          </p:cNvPicPr>
          <p:nvPr/>
        </p:nvPicPr>
        <p:blipFill>
          <a:blip r:embed="rId4"/>
          <a:stretch>
            <a:fillRect/>
          </a:stretch>
        </p:blipFill>
        <p:spPr>
          <a:xfrm>
            <a:off x="8386354" y="301617"/>
            <a:ext cx="3564922" cy="440924"/>
          </a:xfrm>
          <a:prstGeom prst="rect">
            <a:avLst/>
          </a:prstGeom>
        </p:spPr>
      </p:pic>
      <p:sp>
        <p:nvSpPr>
          <p:cNvPr id="4" name="TextBox 3"/>
          <p:cNvSpPr txBox="1"/>
          <p:nvPr/>
        </p:nvSpPr>
        <p:spPr>
          <a:xfrm>
            <a:off x="1383956" y="2102645"/>
            <a:ext cx="10567319" cy="3006977"/>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Xamarin Acquired by Microsoft Feb 2016		</a:t>
            </a:r>
          </a:p>
          <a:p>
            <a:pPr marL="342900" indent="-342900">
              <a:lnSpc>
                <a:spcPct val="90000"/>
              </a:lnSpc>
              <a:spcAft>
                <a:spcPts val="600"/>
              </a:spcAft>
              <a:buFont typeface="Arial" panose="020B0604020202020204" pitchFamily="34" charset="0"/>
              <a:buChar char="•"/>
            </a:pPr>
            <a:endParaRPr lang="en-US" sz="28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Crashes | Analytics</a:t>
            </a:r>
          </a:p>
          <a:p>
            <a:pPr marL="342900" indent="-342900">
              <a:lnSpc>
                <a:spcPct val="90000"/>
              </a:lnSpc>
              <a:spcAft>
                <a:spcPts val="600"/>
              </a:spcAft>
              <a:buFont typeface="Arial" panose="020B0604020202020204" pitchFamily="34" charset="0"/>
              <a:buChar char="•"/>
            </a:pPr>
            <a:endParaRPr lang="en-US" sz="28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Merged with Hockey App</a:t>
            </a:r>
          </a:p>
          <a:p>
            <a:pPr>
              <a:lnSpc>
                <a:spcPct val="90000"/>
              </a:lnSpc>
              <a:spcAft>
                <a:spcPts val="600"/>
              </a:spcAft>
            </a:pPr>
            <a:r>
              <a:rPr lang="en-US" sz="2800" dirty="0">
                <a:gradFill>
                  <a:gsLst>
                    <a:gs pos="2917">
                      <a:schemeClr val="tx1"/>
                    </a:gs>
                    <a:gs pos="30000">
                      <a:schemeClr val="tx1"/>
                    </a:gs>
                  </a:gsLst>
                  <a:lin ang="5400000" scaled="0"/>
                </a:gradFill>
              </a:rPr>
              <a:t> </a:t>
            </a:r>
          </a:p>
        </p:txBody>
      </p:sp>
      <p:sp>
        <p:nvSpPr>
          <p:cNvPr id="16" name="TextBox 15"/>
          <p:cNvSpPr txBox="1"/>
          <p:nvPr/>
        </p:nvSpPr>
        <p:spPr>
          <a:xfrm>
            <a:off x="1383956" y="1089905"/>
            <a:ext cx="4003590" cy="665375"/>
          </a:xfrm>
          <a:prstGeom prst="rect">
            <a:avLst/>
          </a:prstGeom>
          <a:noFill/>
        </p:spPr>
        <p:txBody>
          <a:bodyPr wrap="square" rtlCol="0">
            <a:spAutoFit/>
          </a:bodyPr>
          <a:lstStyle/>
          <a:p>
            <a:pPr>
              <a:lnSpc>
                <a:spcPct val="130000"/>
              </a:lnSpc>
            </a:pPr>
            <a:r>
              <a:rPr lang="en-US" sz="3200" dirty="0">
                <a:latin typeface="+mj-lt"/>
                <a:cs typeface="Arial"/>
              </a:rPr>
              <a:t>Xamarin Insights</a:t>
            </a:r>
          </a:p>
        </p:txBody>
      </p:sp>
      <p:pic>
        <p:nvPicPr>
          <p:cNvPr id="3" name="Picture 2"/>
          <p:cNvPicPr>
            <a:picLocks noChangeAspect="1"/>
          </p:cNvPicPr>
          <p:nvPr/>
        </p:nvPicPr>
        <p:blipFill>
          <a:blip r:embed="rId5"/>
          <a:stretch>
            <a:fillRect/>
          </a:stretch>
        </p:blipFill>
        <p:spPr>
          <a:xfrm>
            <a:off x="8941328" y="1606378"/>
            <a:ext cx="2411328" cy="2411328"/>
          </a:xfrm>
          <a:prstGeom prst="rect">
            <a:avLst/>
          </a:prstGeom>
        </p:spPr>
      </p:pic>
    </p:spTree>
    <p:extLst>
      <p:ext uri="{BB962C8B-B14F-4D97-AF65-F5344CB8AC3E}">
        <p14:creationId xmlns:p14="http://schemas.microsoft.com/office/powerpoint/2010/main" val="15803523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2000"/>
            <a:lum/>
          </a:blip>
          <a:srcRect/>
          <a:stretch>
            <a:fillRect l="-45000" t="-39000" r="45000" b="-39000"/>
          </a:stretch>
        </a:blipFill>
        <a:effectLst/>
      </p:bgPr>
    </p:bg>
    <p:spTree>
      <p:nvGrpSpPr>
        <p:cNvPr id="1" name=""/>
        <p:cNvGrpSpPr/>
        <p:nvPr/>
      </p:nvGrpSpPr>
      <p:grpSpPr>
        <a:xfrm>
          <a:off x="0" y="0"/>
          <a:ext cx="0" cy="0"/>
          <a:chOff x="0" y="0"/>
          <a:chExt cx="0" cy="0"/>
        </a:xfrm>
      </p:grpSpPr>
      <p:sp>
        <p:nvSpPr>
          <p:cNvPr id="27" name="Text Placeholder 25"/>
          <p:cNvSpPr txBox="1">
            <a:spLocks/>
          </p:cNvSpPr>
          <p:nvPr/>
        </p:nvSpPr>
        <p:spPr bwMode="invGray">
          <a:xfrm>
            <a:off x="557932" y="301617"/>
            <a:ext cx="10321336" cy="821723"/>
          </a:xfrm>
          <a:prstGeom prst="rect">
            <a:avLst/>
          </a:prstGeom>
        </p:spPr>
        <p:txBody>
          <a:bodyPr vert="horz" wrap="square" lIns="179285" tIns="143428" rIns="179285" bIns="143428" rtlCol="0" anchor="t">
            <a:noAutofit/>
          </a:bodyPr>
          <a:lstStyle>
            <a:lvl1pPr marL="0" indent="0" algn="l" defTabSz="914166" rtl="0" eaLnBrk="1" latinLnBrk="0" hangingPunct="1">
              <a:spcBef>
                <a:spcPct val="20000"/>
              </a:spcBef>
              <a:buFont typeface="Arial" pitchFamily="34" charset="0"/>
              <a:buNone/>
              <a:defRPr sz="6700" kern="1200" spc="-153">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367">
              <a:lnSpc>
                <a:spcPct val="60000"/>
              </a:lnSpc>
              <a:buClr>
                <a:srgbClr val="FFFFFF"/>
              </a:buClr>
              <a:buSzPct val="90000"/>
            </a:pPr>
            <a:r>
              <a:rPr lang="en-US" sz="7646" spc="0" dirty="0">
                <a:solidFill>
                  <a:schemeClr val="tx1"/>
                </a:solidFill>
              </a:rPr>
              <a:t>A brief history</a:t>
            </a:r>
            <a:endParaRPr lang="en-US" sz="7646" spc="0" dirty="0">
              <a:solidFill>
                <a:schemeClr val="tx1"/>
              </a:solidFill>
              <a:latin typeface="+mn-lt"/>
            </a:endParaRPr>
          </a:p>
        </p:txBody>
      </p:sp>
      <p:sp>
        <p:nvSpPr>
          <p:cNvPr id="8" name="TextBox 7"/>
          <p:cNvSpPr txBox="1"/>
          <p:nvPr/>
        </p:nvSpPr>
        <p:spPr>
          <a:xfrm>
            <a:off x="4145965" y="-846623"/>
            <a:ext cx="362072" cy="621556"/>
          </a:xfrm>
          <a:prstGeom prst="rect">
            <a:avLst/>
          </a:prstGeom>
          <a:noFill/>
        </p:spPr>
        <p:txBody>
          <a:bodyPr wrap="none" lIns="179285" tIns="143428" rIns="179285" bIns="143428" rtlCol="0">
            <a:spAutoFit/>
          </a:bodyPr>
          <a:lstStyle/>
          <a:p>
            <a:pPr>
              <a:lnSpc>
                <a:spcPct val="90000"/>
              </a:lnSpc>
              <a:spcAft>
                <a:spcPts val="588"/>
              </a:spcAft>
            </a:pPr>
            <a:endParaRPr lang="en-US" sz="2353" dirty="0" err="1">
              <a:gradFill>
                <a:gsLst>
                  <a:gs pos="2917">
                    <a:schemeClr val="tx1"/>
                  </a:gs>
                  <a:gs pos="30000">
                    <a:schemeClr val="tx1"/>
                  </a:gs>
                </a:gsLst>
                <a:lin ang="5400000" scaled="0"/>
              </a:gradFill>
            </a:endParaRPr>
          </a:p>
        </p:txBody>
      </p:sp>
      <p:grpSp>
        <p:nvGrpSpPr>
          <p:cNvPr id="9" name="Group 8"/>
          <p:cNvGrpSpPr/>
          <p:nvPr/>
        </p:nvGrpSpPr>
        <p:grpSpPr>
          <a:xfrm>
            <a:off x="5718600" y="5819471"/>
            <a:ext cx="5524062" cy="408445"/>
            <a:chOff x="5833269" y="5935662"/>
            <a:chExt cx="5634831" cy="416635"/>
          </a:xfrm>
        </p:grpSpPr>
        <p:sp>
          <p:nvSpPr>
            <p:cNvPr id="11" name="TextBox 10"/>
            <p:cNvSpPr txBox="1"/>
            <p:nvPr/>
          </p:nvSpPr>
          <p:spPr>
            <a:xfrm>
              <a:off x="5833269" y="5935662"/>
              <a:ext cx="2024063" cy="416635"/>
            </a:xfrm>
            <a:prstGeom prst="rect">
              <a:avLst/>
            </a:prstGeom>
            <a:noFill/>
          </p:spPr>
          <p:txBody>
            <a:bodyPr wrap="square" rtlCol="0">
              <a:spAutoFit/>
            </a:bodyPr>
            <a:lstStyle/>
            <a:p>
              <a:pPr algn="ctr">
                <a:lnSpc>
                  <a:spcPct val="130000"/>
                </a:lnSpc>
              </a:pPr>
              <a:endParaRPr lang="en-US" sz="1765" dirty="0">
                <a:latin typeface="+mj-lt"/>
                <a:cs typeface="Arial"/>
              </a:endParaRPr>
            </a:p>
          </p:txBody>
        </p:sp>
        <p:sp>
          <p:nvSpPr>
            <p:cNvPr id="15" name="TextBox 14"/>
            <p:cNvSpPr txBox="1"/>
            <p:nvPr/>
          </p:nvSpPr>
          <p:spPr>
            <a:xfrm>
              <a:off x="8978900" y="5935662"/>
              <a:ext cx="2489200" cy="416635"/>
            </a:xfrm>
            <a:prstGeom prst="rect">
              <a:avLst/>
            </a:prstGeom>
            <a:noFill/>
          </p:spPr>
          <p:txBody>
            <a:bodyPr wrap="square" rtlCol="0">
              <a:spAutoFit/>
            </a:bodyPr>
            <a:lstStyle/>
            <a:p>
              <a:pPr algn="r">
                <a:lnSpc>
                  <a:spcPct val="130000"/>
                </a:lnSpc>
              </a:pPr>
              <a:endParaRPr lang="en-US" sz="1765" dirty="0">
                <a:latin typeface="+mj-lt"/>
                <a:cs typeface="Arial"/>
              </a:endParaRPr>
            </a:p>
          </p:txBody>
        </p:sp>
      </p:grpSp>
      <p:pic>
        <p:nvPicPr>
          <p:cNvPr id="17" name="Picture 16"/>
          <p:cNvPicPr>
            <a:picLocks noChangeAspect="1"/>
          </p:cNvPicPr>
          <p:nvPr/>
        </p:nvPicPr>
        <p:blipFill>
          <a:blip r:embed="rId4"/>
          <a:stretch>
            <a:fillRect/>
          </a:stretch>
        </p:blipFill>
        <p:spPr>
          <a:xfrm>
            <a:off x="8386354" y="301617"/>
            <a:ext cx="3564922" cy="440924"/>
          </a:xfrm>
          <a:prstGeom prst="rect">
            <a:avLst/>
          </a:prstGeom>
        </p:spPr>
      </p:pic>
      <p:sp>
        <p:nvSpPr>
          <p:cNvPr id="10" name="TextBox 9"/>
          <p:cNvSpPr txBox="1"/>
          <p:nvPr/>
        </p:nvSpPr>
        <p:spPr>
          <a:xfrm>
            <a:off x="1383956" y="2102645"/>
            <a:ext cx="10567319" cy="3471720"/>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Released on Azure Feb 2015 		</a:t>
            </a:r>
          </a:p>
          <a:p>
            <a:pPr marL="342900" indent="-342900">
              <a:lnSpc>
                <a:spcPct val="90000"/>
              </a:lnSpc>
              <a:spcAft>
                <a:spcPts val="600"/>
              </a:spcAft>
              <a:buFont typeface="Arial" panose="020B0604020202020204" pitchFamily="34" charset="0"/>
              <a:buChar char="•"/>
            </a:pPr>
            <a:endParaRPr lang="en-US" sz="28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Analytics | Push</a:t>
            </a:r>
          </a:p>
          <a:p>
            <a:pPr marL="342900" indent="-342900">
              <a:lnSpc>
                <a:spcPct val="90000"/>
              </a:lnSpc>
              <a:spcAft>
                <a:spcPts val="600"/>
              </a:spcAft>
              <a:buFont typeface="Arial" panose="020B0604020202020204" pitchFamily="34" charset="0"/>
              <a:buChar char="•"/>
            </a:pPr>
            <a:endParaRPr lang="en-US" sz="28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endParaRPr lang="en-US" sz="28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endParaRPr lang="en-US" sz="2800" dirty="0">
              <a:gradFill>
                <a:gsLst>
                  <a:gs pos="2917">
                    <a:schemeClr val="tx1"/>
                  </a:gs>
                  <a:gs pos="30000">
                    <a:schemeClr val="tx1"/>
                  </a:gs>
                </a:gsLst>
                <a:lin ang="5400000" scaled="0"/>
              </a:gradFill>
            </a:endParaRPr>
          </a:p>
          <a:p>
            <a:pPr>
              <a:lnSpc>
                <a:spcPct val="90000"/>
              </a:lnSpc>
              <a:spcAft>
                <a:spcPts val="600"/>
              </a:spcAft>
            </a:pPr>
            <a:r>
              <a:rPr lang="en-US" sz="2800" dirty="0">
                <a:gradFill>
                  <a:gsLst>
                    <a:gs pos="2917">
                      <a:schemeClr val="tx1"/>
                    </a:gs>
                    <a:gs pos="30000">
                      <a:schemeClr val="tx1"/>
                    </a:gs>
                  </a:gsLst>
                  <a:lin ang="5400000" scaled="0"/>
                </a:gradFill>
              </a:rPr>
              <a:t> </a:t>
            </a:r>
          </a:p>
        </p:txBody>
      </p:sp>
      <p:sp>
        <p:nvSpPr>
          <p:cNvPr id="12" name="TextBox 11"/>
          <p:cNvSpPr txBox="1"/>
          <p:nvPr/>
        </p:nvSpPr>
        <p:spPr>
          <a:xfrm>
            <a:off x="1383955" y="1089905"/>
            <a:ext cx="5758249" cy="732508"/>
          </a:xfrm>
          <a:prstGeom prst="rect">
            <a:avLst/>
          </a:prstGeom>
          <a:noFill/>
        </p:spPr>
        <p:txBody>
          <a:bodyPr wrap="square" rtlCol="0">
            <a:spAutoFit/>
          </a:bodyPr>
          <a:lstStyle/>
          <a:p>
            <a:pPr>
              <a:lnSpc>
                <a:spcPct val="130000"/>
              </a:lnSpc>
            </a:pPr>
            <a:r>
              <a:rPr lang="en-US" sz="3200" dirty="0">
                <a:latin typeface="+mj-lt"/>
                <a:cs typeface="Arial"/>
              </a:rPr>
              <a:t>Azure Mobile Engagement</a:t>
            </a:r>
          </a:p>
        </p:txBody>
      </p:sp>
      <p:pic>
        <p:nvPicPr>
          <p:cNvPr id="13" name="Picture 12"/>
          <p:cNvPicPr>
            <a:picLocks noChangeAspect="1"/>
          </p:cNvPicPr>
          <p:nvPr/>
        </p:nvPicPr>
        <p:blipFill>
          <a:blip r:embed="rId5"/>
          <a:stretch>
            <a:fillRect/>
          </a:stretch>
        </p:blipFill>
        <p:spPr>
          <a:xfrm>
            <a:off x="8081319" y="1452390"/>
            <a:ext cx="4764958" cy="3000794"/>
          </a:xfrm>
          <a:prstGeom prst="rect">
            <a:avLst/>
          </a:prstGeom>
        </p:spPr>
      </p:pic>
    </p:spTree>
    <p:extLst>
      <p:ext uri="{BB962C8B-B14F-4D97-AF65-F5344CB8AC3E}">
        <p14:creationId xmlns:p14="http://schemas.microsoft.com/office/powerpoint/2010/main" val="6137645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2000"/>
            <a:lum/>
          </a:blip>
          <a:srcRect/>
          <a:stretch>
            <a:fillRect l="-45000" t="-39000" r="45000" b="-39000"/>
          </a:stretch>
        </a:blipFill>
        <a:effectLst/>
      </p:bgPr>
    </p:bg>
    <p:spTree>
      <p:nvGrpSpPr>
        <p:cNvPr id="1" name=""/>
        <p:cNvGrpSpPr/>
        <p:nvPr/>
      </p:nvGrpSpPr>
      <p:grpSpPr>
        <a:xfrm>
          <a:off x="0" y="0"/>
          <a:ext cx="0" cy="0"/>
          <a:chOff x="0" y="0"/>
          <a:chExt cx="0" cy="0"/>
        </a:xfrm>
      </p:grpSpPr>
      <p:sp>
        <p:nvSpPr>
          <p:cNvPr id="27" name="Text Placeholder 25"/>
          <p:cNvSpPr txBox="1">
            <a:spLocks/>
          </p:cNvSpPr>
          <p:nvPr/>
        </p:nvSpPr>
        <p:spPr bwMode="invGray">
          <a:xfrm>
            <a:off x="557932" y="301617"/>
            <a:ext cx="10321336" cy="821723"/>
          </a:xfrm>
          <a:prstGeom prst="rect">
            <a:avLst/>
          </a:prstGeom>
        </p:spPr>
        <p:txBody>
          <a:bodyPr vert="horz" wrap="square" lIns="179285" tIns="143428" rIns="179285" bIns="143428" rtlCol="0" anchor="t">
            <a:noAutofit/>
          </a:bodyPr>
          <a:lstStyle>
            <a:lvl1pPr marL="0" indent="0" algn="l" defTabSz="914166" rtl="0" eaLnBrk="1" latinLnBrk="0" hangingPunct="1">
              <a:spcBef>
                <a:spcPct val="20000"/>
              </a:spcBef>
              <a:buFont typeface="Arial" pitchFamily="34" charset="0"/>
              <a:buNone/>
              <a:defRPr sz="6700" kern="1200" spc="-153">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367">
              <a:lnSpc>
                <a:spcPct val="60000"/>
              </a:lnSpc>
              <a:buClr>
                <a:srgbClr val="FFFFFF"/>
              </a:buClr>
              <a:buSzPct val="90000"/>
            </a:pPr>
            <a:r>
              <a:rPr lang="en-US" sz="7646" spc="0" dirty="0">
                <a:solidFill>
                  <a:schemeClr val="tx1"/>
                </a:solidFill>
              </a:rPr>
              <a:t>A brief history</a:t>
            </a:r>
            <a:endParaRPr lang="en-US" sz="7646" spc="0" dirty="0">
              <a:solidFill>
                <a:schemeClr val="tx1"/>
              </a:solidFill>
              <a:latin typeface="+mn-lt"/>
            </a:endParaRPr>
          </a:p>
        </p:txBody>
      </p:sp>
      <p:sp>
        <p:nvSpPr>
          <p:cNvPr id="8" name="TextBox 7"/>
          <p:cNvSpPr txBox="1"/>
          <p:nvPr/>
        </p:nvSpPr>
        <p:spPr>
          <a:xfrm>
            <a:off x="4145965" y="-846623"/>
            <a:ext cx="362072" cy="621556"/>
          </a:xfrm>
          <a:prstGeom prst="rect">
            <a:avLst/>
          </a:prstGeom>
          <a:noFill/>
        </p:spPr>
        <p:txBody>
          <a:bodyPr wrap="none" lIns="179285" tIns="143428" rIns="179285" bIns="143428" rtlCol="0">
            <a:spAutoFit/>
          </a:bodyPr>
          <a:lstStyle/>
          <a:p>
            <a:pPr>
              <a:lnSpc>
                <a:spcPct val="90000"/>
              </a:lnSpc>
              <a:spcAft>
                <a:spcPts val="588"/>
              </a:spcAft>
            </a:pPr>
            <a:endParaRPr lang="en-US" sz="2353" dirty="0" err="1">
              <a:gradFill>
                <a:gsLst>
                  <a:gs pos="2917">
                    <a:schemeClr val="tx1"/>
                  </a:gs>
                  <a:gs pos="30000">
                    <a:schemeClr val="tx1"/>
                  </a:gs>
                </a:gsLst>
                <a:lin ang="5400000" scaled="0"/>
              </a:gradFill>
            </a:endParaRPr>
          </a:p>
        </p:txBody>
      </p:sp>
      <p:grpSp>
        <p:nvGrpSpPr>
          <p:cNvPr id="9" name="Group 8"/>
          <p:cNvGrpSpPr/>
          <p:nvPr/>
        </p:nvGrpSpPr>
        <p:grpSpPr>
          <a:xfrm>
            <a:off x="5718600" y="5819471"/>
            <a:ext cx="5524062" cy="408445"/>
            <a:chOff x="5833269" y="5935662"/>
            <a:chExt cx="5634831" cy="416635"/>
          </a:xfrm>
        </p:grpSpPr>
        <p:sp>
          <p:nvSpPr>
            <p:cNvPr id="11" name="TextBox 10"/>
            <p:cNvSpPr txBox="1"/>
            <p:nvPr/>
          </p:nvSpPr>
          <p:spPr>
            <a:xfrm>
              <a:off x="5833269" y="5935662"/>
              <a:ext cx="2024063" cy="416635"/>
            </a:xfrm>
            <a:prstGeom prst="rect">
              <a:avLst/>
            </a:prstGeom>
            <a:noFill/>
          </p:spPr>
          <p:txBody>
            <a:bodyPr wrap="square" rtlCol="0">
              <a:spAutoFit/>
            </a:bodyPr>
            <a:lstStyle/>
            <a:p>
              <a:pPr algn="ctr">
                <a:lnSpc>
                  <a:spcPct val="130000"/>
                </a:lnSpc>
              </a:pPr>
              <a:endParaRPr lang="en-US" sz="1765" dirty="0">
                <a:latin typeface="+mj-lt"/>
                <a:cs typeface="Arial"/>
              </a:endParaRPr>
            </a:p>
          </p:txBody>
        </p:sp>
        <p:sp>
          <p:nvSpPr>
            <p:cNvPr id="15" name="TextBox 14"/>
            <p:cNvSpPr txBox="1"/>
            <p:nvPr/>
          </p:nvSpPr>
          <p:spPr>
            <a:xfrm>
              <a:off x="8978900" y="5935662"/>
              <a:ext cx="2489200" cy="416635"/>
            </a:xfrm>
            <a:prstGeom prst="rect">
              <a:avLst/>
            </a:prstGeom>
            <a:noFill/>
          </p:spPr>
          <p:txBody>
            <a:bodyPr wrap="square" rtlCol="0">
              <a:spAutoFit/>
            </a:bodyPr>
            <a:lstStyle/>
            <a:p>
              <a:pPr algn="r">
                <a:lnSpc>
                  <a:spcPct val="130000"/>
                </a:lnSpc>
              </a:pPr>
              <a:endParaRPr lang="en-US" sz="1765" dirty="0">
                <a:latin typeface="+mj-lt"/>
                <a:cs typeface="Arial"/>
              </a:endParaRPr>
            </a:p>
          </p:txBody>
        </p:sp>
      </p:grpSp>
      <p:pic>
        <p:nvPicPr>
          <p:cNvPr id="17" name="Picture 16"/>
          <p:cNvPicPr>
            <a:picLocks noChangeAspect="1"/>
          </p:cNvPicPr>
          <p:nvPr/>
        </p:nvPicPr>
        <p:blipFill>
          <a:blip r:embed="rId4"/>
          <a:stretch>
            <a:fillRect/>
          </a:stretch>
        </p:blipFill>
        <p:spPr>
          <a:xfrm>
            <a:off x="8386354" y="301617"/>
            <a:ext cx="3564922" cy="440924"/>
          </a:xfrm>
          <a:prstGeom prst="rect">
            <a:avLst/>
          </a:prstGeom>
        </p:spPr>
      </p:pic>
      <p:sp>
        <p:nvSpPr>
          <p:cNvPr id="10" name="TextBox 9"/>
          <p:cNvSpPr txBox="1"/>
          <p:nvPr/>
        </p:nvSpPr>
        <p:spPr>
          <a:xfrm>
            <a:off x="1383956" y="2520851"/>
            <a:ext cx="10567319" cy="3394775"/>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Released on Azure 		</a:t>
            </a:r>
          </a:p>
          <a:p>
            <a:pPr marL="342900" indent="-342900">
              <a:lnSpc>
                <a:spcPct val="90000"/>
              </a:lnSpc>
              <a:spcAft>
                <a:spcPts val="600"/>
              </a:spcAft>
              <a:buFont typeface="Arial" panose="020B0604020202020204" pitchFamily="34" charset="0"/>
              <a:buChar char="•"/>
            </a:pPr>
            <a:endParaRPr lang="en-US" sz="28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Tables | </a:t>
            </a:r>
            <a:r>
              <a:rPr lang="en-US" sz="2800" dirty="0" err="1">
                <a:gradFill>
                  <a:gsLst>
                    <a:gs pos="2917">
                      <a:schemeClr val="tx1"/>
                    </a:gs>
                    <a:gs pos="30000">
                      <a:schemeClr val="tx1"/>
                    </a:gs>
                  </a:gsLst>
                  <a:lin ang="5400000" scaled="0"/>
                </a:gradFill>
              </a:rPr>
              <a:t>Auth</a:t>
            </a:r>
            <a:r>
              <a:rPr lang="en-US" sz="2800" dirty="0">
                <a:gradFill>
                  <a:gsLst>
                    <a:gs pos="2917">
                      <a:schemeClr val="tx1"/>
                    </a:gs>
                    <a:gs pos="30000">
                      <a:schemeClr val="tx1"/>
                    </a:gs>
                  </a:gsLst>
                  <a:lin ang="5400000" scaled="0"/>
                </a:gradFill>
              </a:rPr>
              <a:t> | Push</a:t>
            </a:r>
          </a:p>
          <a:p>
            <a:pPr marL="342900" indent="-342900">
              <a:lnSpc>
                <a:spcPct val="90000"/>
              </a:lnSpc>
              <a:spcAft>
                <a:spcPts val="600"/>
              </a:spcAft>
              <a:buFont typeface="Arial" panose="020B0604020202020204" pitchFamily="34" charset="0"/>
              <a:buChar char="•"/>
            </a:pPr>
            <a:endParaRPr lang="en-US" sz="28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Composed of existing Azure offerings Web App + Mobile App and added </a:t>
            </a:r>
            <a:r>
              <a:rPr lang="en-GB" sz="2800" dirty="0">
                <a:gradFill>
                  <a:gsLst>
                    <a:gs pos="2917">
                      <a:schemeClr val="tx1"/>
                    </a:gs>
                    <a:gs pos="30000">
                      <a:schemeClr val="tx1"/>
                    </a:gs>
                  </a:gsLst>
                  <a:lin ang="5400000" scaled="0"/>
                </a:gradFill>
              </a:rPr>
              <a:t>Logic + Workflow App and API App</a:t>
            </a:r>
            <a:endParaRPr lang="en-US" sz="2800" dirty="0">
              <a:gradFill>
                <a:gsLst>
                  <a:gs pos="2917">
                    <a:schemeClr val="tx1"/>
                  </a:gs>
                  <a:gs pos="30000">
                    <a:schemeClr val="tx1"/>
                  </a:gs>
                </a:gsLst>
                <a:lin ang="5400000" scaled="0"/>
              </a:gradFill>
            </a:endParaRPr>
          </a:p>
          <a:p>
            <a:pPr>
              <a:lnSpc>
                <a:spcPct val="90000"/>
              </a:lnSpc>
              <a:spcAft>
                <a:spcPts val="600"/>
              </a:spcAft>
            </a:pPr>
            <a:r>
              <a:rPr lang="en-US" sz="2800" dirty="0">
                <a:gradFill>
                  <a:gsLst>
                    <a:gs pos="2917">
                      <a:schemeClr val="tx1"/>
                    </a:gs>
                    <a:gs pos="30000">
                      <a:schemeClr val="tx1"/>
                    </a:gs>
                  </a:gsLst>
                  <a:lin ang="5400000" scaled="0"/>
                </a:gradFill>
              </a:rPr>
              <a:t> </a:t>
            </a:r>
          </a:p>
        </p:txBody>
      </p:sp>
      <p:sp>
        <p:nvSpPr>
          <p:cNvPr id="12" name="TextBox 11"/>
          <p:cNvSpPr txBox="1"/>
          <p:nvPr/>
        </p:nvSpPr>
        <p:spPr>
          <a:xfrm>
            <a:off x="1383956" y="1089905"/>
            <a:ext cx="4003590" cy="665375"/>
          </a:xfrm>
          <a:prstGeom prst="rect">
            <a:avLst/>
          </a:prstGeom>
          <a:noFill/>
        </p:spPr>
        <p:txBody>
          <a:bodyPr wrap="square" rtlCol="0">
            <a:spAutoFit/>
          </a:bodyPr>
          <a:lstStyle/>
          <a:p>
            <a:pPr>
              <a:lnSpc>
                <a:spcPct val="130000"/>
              </a:lnSpc>
            </a:pPr>
            <a:r>
              <a:rPr lang="en-US" sz="3200" dirty="0">
                <a:latin typeface="+mj-lt"/>
                <a:cs typeface="Arial"/>
              </a:rPr>
              <a:t>Azure App Service</a:t>
            </a:r>
          </a:p>
        </p:txBody>
      </p:sp>
      <p:pic>
        <p:nvPicPr>
          <p:cNvPr id="13" name="Picture 12"/>
          <p:cNvPicPr>
            <a:picLocks noChangeAspect="1"/>
          </p:cNvPicPr>
          <p:nvPr/>
        </p:nvPicPr>
        <p:blipFill>
          <a:blip r:embed="rId5"/>
          <a:stretch>
            <a:fillRect/>
          </a:stretch>
        </p:blipFill>
        <p:spPr>
          <a:xfrm>
            <a:off x="9090689" y="1788911"/>
            <a:ext cx="2381250" cy="2381250"/>
          </a:xfrm>
          <a:prstGeom prst="rect">
            <a:avLst/>
          </a:prstGeom>
        </p:spPr>
      </p:pic>
    </p:spTree>
    <p:extLst>
      <p:ext uri="{BB962C8B-B14F-4D97-AF65-F5344CB8AC3E}">
        <p14:creationId xmlns:p14="http://schemas.microsoft.com/office/powerpoint/2010/main" val="855645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2000"/>
            <a:lum/>
          </a:blip>
          <a:srcRect/>
          <a:stretch>
            <a:fillRect l="-45000" t="-39000" r="45000" b="-39000"/>
          </a:stretch>
        </a:blipFill>
        <a:effectLst/>
      </p:bgPr>
    </p:bg>
    <p:spTree>
      <p:nvGrpSpPr>
        <p:cNvPr id="1" name=""/>
        <p:cNvGrpSpPr/>
        <p:nvPr/>
      </p:nvGrpSpPr>
      <p:grpSpPr>
        <a:xfrm>
          <a:off x="0" y="0"/>
          <a:ext cx="0" cy="0"/>
          <a:chOff x="0" y="0"/>
          <a:chExt cx="0" cy="0"/>
        </a:xfrm>
      </p:grpSpPr>
      <p:sp>
        <p:nvSpPr>
          <p:cNvPr id="27" name="Text Placeholder 25"/>
          <p:cNvSpPr txBox="1">
            <a:spLocks/>
          </p:cNvSpPr>
          <p:nvPr/>
        </p:nvSpPr>
        <p:spPr bwMode="invGray">
          <a:xfrm>
            <a:off x="557932" y="301617"/>
            <a:ext cx="10321336" cy="821723"/>
          </a:xfrm>
          <a:prstGeom prst="rect">
            <a:avLst/>
          </a:prstGeom>
        </p:spPr>
        <p:txBody>
          <a:bodyPr vert="horz" wrap="square" lIns="179285" tIns="143428" rIns="179285" bIns="143428" rtlCol="0" anchor="t">
            <a:noAutofit/>
          </a:bodyPr>
          <a:lstStyle>
            <a:lvl1pPr marL="0" indent="0" algn="l" defTabSz="914166" rtl="0" eaLnBrk="1" latinLnBrk="0" hangingPunct="1">
              <a:spcBef>
                <a:spcPct val="20000"/>
              </a:spcBef>
              <a:buFont typeface="Arial" pitchFamily="34" charset="0"/>
              <a:buNone/>
              <a:defRPr sz="6700" kern="1200" spc="-153">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367">
              <a:lnSpc>
                <a:spcPct val="60000"/>
              </a:lnSpc>
              <a:buClr>
                <a:srgbClr val="FFFFFF"/>
              </a:buClr>
              <a:buSzPct val="90000"/>
            </a:pPr>
            <a:r>
              <a:rPr lang="en-US" sz="7646" spc="0" dirty="0">
                <a:solidFill>
                  <a:schemeClr val="tx1"/>
                </a:solidFill>
              </a:rPr>
              <a:t>A brief history</a:t>
            </a:r>
            <a:endParaRPr lang="en-US" sz="7646" spc="0" dirty="0">
              <a:solidFill>
                <a:schemeClr val="tx1"/>
              </a:solidFill>
              <a:latin typeface="+mn-lt"/>
            </a:endParaRPr>
          </a:p>
        </p:txBody>
      </p:sp>
      <p:sp>
        <p:nvSpPr>
          <p:cNvPr id="8" name="TextBox 7"/>
          <p:cNvSpPr txBox="1"/>
          <p:nvPr/>
        </p:nvSpPr>
        <p:spPr>
          <a:xfrm>
            <a:off x="4145965" y="-846623"/>
            <a:ext cx="362072" cy="621556"/>
          </a:xfrm>
          <a:prstGeom prst="rect">
            <a:avLst/>
          </a:prstGeom>
          <a:noFill/>
        </p:spPr>
        <p:txBody>
          <a:bodyPr wrap="none" lIns="179285" tIns="143428" rIns="179285" bIns="143428" rtlCol="0">
            <a:spAutoFit/>
          </a:bodyPr>
          <a:lstStyle/>
          <a:p>
            <a:pPr>
              <a:lnSpc>
                <a:spcPct val="90000"/>
              </a:lnSpc>
              <a:spcAft>
                <a:spcPts val="588"/>
              </a:spcAft>
            </a:pPr>
            <a:endParaRPr lang="en-US" sz="2353" dirty="0" err="1">
              <a:gradFill>
                <a:gsLst>
                  <a:gs pos="2917">
                    <a:schemeClr val="tx1"/>
                  </a:gs>
                  <a:gs pos="30000">
                    <a:schemeClr val="tx1"/>
                  </a:gs>
                </a:gsLst>
                <a:lin ang="5400000" scaled="0"/>
              </a:gradFill>
            </a:endParaRPr>
          </a:p>
        </p:txBody>
      </p:sp>
      <p:grpSp>
        <p:nvGrpSpPr>
          <p:cNvPr id="9" name="Group 8"/>
          <p:cNvGrpSpPr/>
          <p:nvPr/>
        </p:nvGrpSpPr>
        <p:grpSpPr>
          <a:xfrm>
            <a:off x="5718600" y="5819471"/>
            <a:ext cx="5524062" cy="408445"/>
            <a:chOff x="5833269" y="5935662"/>
            <a:chExt cx="5634831" cy="416635"/>
          </a:xfrm>
        </p:grpSpPr>
        <p:sp>
          <p:nvSpPr>
            <p:cNvPr id="11" name="TextBox 10"/>
            <p:cNvSpPr txBox="1"/>
            <p:nvPr/>
          </p:nvSpPr>
          <p:spPr>
            <a:xfrm>
              <a:off x="5833269" y="5935662"/>
              <a:ext cx="2024063" cy="416635"/>
            </a:xfrm>
            <a:prstGeom prst="rect">
              <a:avLst/>
            </a:prstGeom>
            <a:noFill/>
          </p:spPr>
          <p:txBody>
            <a:bodyPr wrap="square" rtlCol="0">
              <a:spAutoFit/>
            </a:bodyPr>
            <a:lstStyle/>
            <a:p>
              <a:pPr algn="ctr">
                <a:lnSpc>
                  <a:spcPct val="130000"/>
                </a:lnSpc>
              </a:pPr>
              <a:endParaRPr lang="en-US" sz="1765" dirty="0">
                <a:latin typeface="+mj-lt"/>
                <a:cs typeface="Arial"/>
              </a:endParaRPr>
            </a:p>
          </p:txBody>
        </p:sp>
        <p:sp>
          <p:nvSpPr>
            <p:cNvPr id="15" name="TextBox 14"/>
            <p:cNvSpPr txBox="1"/>
            <p:nvPr/>
          </p:nvSpPr>
          <p:spPr>
            <a:xfrm>
              <a:off x="8978900" y="5935662"/>
              <a:ext cx="2489200" cy="416635"/>
            </a:xfrm>
            <a:prstGeom prst="rect">
              <a:avLst/>
            </a:prstGeom>
            <a:noFill/>
          </p:spPr>
          <p:txBody>
            <a:bodyPr wrap="square" rtlCol="0">
              <a:spAutoFit/>
            </a:bodyPr>
            <a:lstStyle/>
            <a:p>
              <a:pPr algn="r">
                <a:lnSpc>
                  <a:spcPct val="130000"/>
                </a:lnSpc>
              </a:pPr>
              <a:endParaRPr lang="en-US" sz="1765" dirty="0">
                <a:latin typeface="+mj-lt"/>
                <a:cs typeface="Arial"/>
              </a:endParaRPr>
            </a:p>
          </p:txBody>
        </p:sp>
      </p:grpSp>
      <p:pic>
        <p:nvPicPr>
          <p:cNvPr id="17" name="Picture 16"/>
          <p:cNvPicPr>
            <a:picLocks noChangeAspect="1"/>
          </p:cNvPicPr>
          <p:nvPr/>
        </p:nvPicPr>
        <p:blipFill>
          <a:blip r:embed="rId4"/>
          <a:stretch>
            <a:fillRect/>
          </a:stretch>
        </p:blipFill>
        <p:spPr>
          <a:xfrm>
            <a:off x="8386354" y="301617"/>
            <a:ext cx="3564922" cy="440924"/>
          </a:xfrm>
          <a:prstGeom prst="rect">
            <a:avLst/>
          </a:prstGeom>
        </p:spPr>
      </p:pic>
      <p:sp>
        <p:nvSpPr>
          <p:cNvPr id="10" name="TextBox 9"/>
          <p:cNvSpPr txBox="1"/>
          <p:nvPr/>
        </p:nvSpPr>
        <p:spPr>
          <a:xfrm>
            <a:off x="1383956" y="2102645"/>
            <a:ext cx="10567319" cy="3859518"/>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Open Source project Sep 2015		</a:t>
            </a:r>
          </a:p>
          <a:p>
            <a:pPr marL="342900" indent="-342900">
              <a:lnSpc>
                <a:spcPct val="90000"/>
              </a:lnSpc>
              <a:spcAft>
                <a:spcPts val="600"/>
              </a:spcAft>
              <a:buFont typeface="Arial" panose="020B0604020202020204" pitchFamily="34" charset="0"/>
              <a:buChar char="•"/>
            </a:pPr>
            <a:endParaRPr lang="en-US" sz="28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Distribution</a:t>
            </a:r>
          </a:p>
          <a:p>
            <a:pPr marL="342900" indent="-342900">
              <a:lnSpc>
                <a:spcPct val="90000"/>
              </a:lnSpc>
              <a:spcAft>
                <a:spcPts val="600"/>
              </a:spcAft>
              <a:buFont typeface="Arial" panose="020B0604020202020204" pitchFamily="34" charset="0"/>
              <a:buChar char="•"/>
            </a:pPr>
            <a:endParaRPr lang="en-GB" sz="28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GB" sz="2800" dirty="0">
                <a:gradFill>
                  <a:gsLst>
                    <a:gs pos="2917">
                      <a:schemeClr val="tx1"/>
                    </a:gs>
                    <a:gs pos="30000">
                      <a:schemeClr val="tx1"/>
                    </a:gs>
                  </a:gsLst>
                  <a:lin ang="5400000" scaled="0"/>
                </a:gradFill>
              </a:rPr>
              <a:t>Enables Cordova and React Native developers to deploy mobile app updates directly to their users’ devices</a:t>
            </a:r>
            <a:endParaRPr lang="en-US" sz="28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endParaRPr lang="en-US" sz="2800" dirty="0">
              <a:gradFill>
                <a:gsLst>
                  <a:gs pos="2917">
                    <a:schemeClr val="tx1"/>
                  </a:gs>
                  <a:gs pos="30000">
                    <a:schemeClr val="tx1"/>
                  </a:gs>
                </a:gsLst>
                <a:lin ang="5400000" scaled="0"/>
              </a:gradFill>
            </a:endParaRPr>
          </a:p>
          <a:p>
            <a:pPr>
              <a:lnSpc>
                <a:spcPct val="90000"/>
              </a:lnSpc>
              <a:spcAft>
                <a:spcPts val="600"/>
              </a:spcAft>
            </a:pPr>
            <a:r>
              <a:rPr lang="en-US" sz="2800" dirty="0">
                <a:gradFill>
                  <a:gsLst>
                    <a:gs pos="2917">
                      <a:schemeClr val="tx1"/>
                    </a:gs>
                    <a:gs pos="30000">
                      <a:schemeClr val="tx1"/>
                    </a:gs>
                  </a:gsLst>
                  <a:lin ang="5400000" scaled="0"/>
                </a:gradFill>
              </a:rPr>
              <a:t> </a:t>
            </a:r>
          </a:p>
        </p:txBody>
      </p:sp>
      <p:sp>
        <p:nvSpPr>
          <p:cNvPr id="12" name="TextBox 11"/>
          <p:cNvSpPr txBox="1"/>
          <p:nvPr/>
        </p:nvSpPr>
        <p:spPr>
          <a:xfrm>
            <a:off x="1383956" y="1089905"/>
            <a:ext cx="4003590" cy="665375"/>
          </a:xfrm>
          <a:prstGeom prst="rect">
            <a:avLst/>
          </a:prstGeom>
          <a:noFill/>
        </p:spPr>
        <p:txBody>
          <a:bodyPr wrap="square" rtlCol="0">
            <a:spAutoFit/>
          </a:bodyPr>
          <a:lstStyle/>
          <a:p>
            <a:pPr>
              <a:lnSpc>
                <a:spcPct val="130000"/>
              </a:lnSpc>
            </a:pPr>
            <a:r>
              <a:rPr lang="en-US" sz="3200" dirty="0" err="1">
                <a:latin typeface="+mj-lt"/>
                <a:cs typeface="Arial"/>
              </a:rPr>
              <a:t>CodePush</a:t>
            </a:r>
            <a:endParaRPr lang="en-US" sz="3200" dirty="0">
              <a:latin typeface="+mj-lt"/>
              <a:cs typeface="Arial"/>
            </a:endParaRPr>
          </a:p>
        </p:txBody>
      </p:sp>
      <p:pic>
        <p:nvPicPr>
          <p:cNvPr id="13" name="Picture 12"/>
          <p:cNvPicPr>
            <a:picLocks noChangeAspect="1"/>
          </p:cNvPicPr>
          <p:nvPr/>
        </p:nvPicPr>
        <p:blipFill>
          <a:blip r:embed="rId5"/>
          <a:stretch>
            <a:fillRect/>
          </a:stretch>
        </p:blipFill>
        <p:spPr>
          <a:xfrm>
            <a:off x="8707283" y="2483444"/>
            <a:ext cx="2802551" cy="1291545"/>
          </a:xfrm>
          <a:prstGeom prst="rect">
            <a:avLst/>
          </a:prstGeom>
        </p:spPr>
      </p:pic>
    </p:spTree>
    <p:extLst>
      <p:ext uri="{BB962C8B-B14F-4D97-AF65-F5344CB8AC3E}">
        <p14:creationId xmlns:p14="http://schemas.microsoft.com/office/powerpoint/2010/main" val="2231319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5">
            <a:alphaModFix amt="12000"/>
            <a:lum/>
          </a:blip>
          <a:srcRect/>
          <a:stretch>
            <a:fillRect l="-45000" t="-39000" r="45000" b="-39000"/>
          </a:stretch>
        </a:blipFill>
        <a:effectLst/>
      </p:bgPr>
    </p:bg>
    <p:spTree>
      <p:nvGrpSpPr>
        <p:cNvPr id="1" name=""/>
        <p:cNvGrpSpPr/>
        <p:nvPr/>
      </p:nvGrpSpPr>
      <p:grpSpPr>
        <a:xfrm>
          <a:off x="0" y="0"/>
          <a:ext cx="0" cy="0"/>
          <a:chOff x="0" y="0"/>
          <a:chExt cx="0" cy="0"/>
        </a:xfrm>
      </p:grpSpPr>
      <p:sp>
        <p:nvSpPr>
          <p:cNvPr id="8" name="TextBox 7"/>
          <p:cNvSpPr txBox="1"/>
          <p:nvPr/>
        </p:nvSpPr>
        <p:spPr>
          <a:xfrm>
            <a:off x="4145965" y="-846623"/>
            <a:ext cx="362072" cy="621556"/>
          </a:xfrm>
          <a:prstGeom prst="rect">
            <a:avLst/>
          </a:prstGeom>
          <a:noFill/>
        </p:spPr>
        <p:txBody>
          <a:bodyPr wrap="none" lIns="179285" tIns="143428" rIns="179285" bIns="143428" rtlCol="0">
            <a:spAutoFit/>
          </a:bodyPr>
          <a:lstStyle/>
          <a:p>
            <a:pPr>
              <a:lnSpc>
                <a:spcPct val="90000"/>
              </a:lnSpc>
              <a:spcAft>
                <a:spcPts val="588"/>
              </a:spcAft>
            </a:pPr>
            <a:endParaRPr lang="en-US" sz="2353" dirty="0" err="1">
              <a:gradFill>
                <a:gsLst>
                  <a:gs pos="2917">
                    <a:schemeClr val="tx1"/>
                  </a:gs>
                  <a:gs pos="30000">
                    <a:schemeClr val="tx1"/>
                  </a:gs>
                </a:gsLst>
                <a:lin ang="5400000" scaled="0"/>
              </a:gradFill>
            </a:endParaRPr>
          </a:p>
        </p:txBody>
      </p:sp>
      <p:grpSp>
        <p:nvGrpSpPr>
          <p:cNvPr id="9" name="Group 8"/>
          <p:cNvGrpSpPr/>
          <p:nvPr/>
        </p:nvGrpSpPr>
        <p:grpSpPr>
          <a:xfrm>
            <a:off x="5718600" y="5819471"/>
            <a:ext cx="5524062" cy="408445"/>
            <a:chOff x="5833269" y="5935662"/>
            <a:chExt cx="5634831" cy="416635"/>
          </a:xfrm>
        </p:grpSpPr>
        <p:sp>
          <p:nvSpPr>
            <p:cNvPr id="11" name="TextBox 10"/>
            <p:cNvSpPr txBox="1"/>
            <p:nvPr/>
          </p:nvSpPr>
          <p:spPr>
            <a:xfrm>
              <a:off x="5833269" y="5935662"/>
              <a:ext cx="2024063" cy="416635"/>
            </a:xfrm>
            <a:prstGeom prst="rect">
              <a:avLst/>
            </a:prstGeom>
            <a:noFill/>
          </p:spPr>
          <p:txBody>
            <a:bodyPr wrap="square" rtlCol="0">
              <a:spAutoFit/>
            </a:bodyPr>
            <a:lstStyle/>
            <a:p>
              <a:pPr algn="ctr">
                <a:lnSpc>
                  <a:spcPct val="130000"/>
                </a:lnSpc>
              </a:pPr>
              <a:endParaRPr lang="en-US" sz="1765" dirty="0">
                <a:latin typeface="+mj-lt"/>
                <a:cs typeface="Arial"/>
              </a:endParaRPr>
            </a:p>
          </p:txBody>
        </p:sp>
        <p:sp>
          <p:nvSpPr>
            <p:cNvPr id="15" name="TextBox 14"/>
            <p:cNvSpPr txBox="1"/>
            <p:nvPr/>
          </p:nvSpPr>
          <p:spPr>
            <a:xfrm>
              <a:off x="8978900" y="5935662"/>
              <a:ext cx="2489200" cy="416635"/>
            </a:xfrm>
            <a:prstGeom prst="rect">
              <a:avLst/>
            </a:prstGeom>
            <a:noFill/>
          </p:spPr>
          <p:txBody>
            <a:bodyPr wrap="square" rtlCol="0">
              <a:spAutoFit/>
            </a:bodyPr>
            <a:lstStyle/>
            <a:p>
              <a:pPr algn="r">
                <a:lnSpc>
                  <a:spcPct val="130000"/>
                </a:lnSpc>
              </a:pPr>
              <a:endParaRPr lang="en-US" sz="1765" dirty="0">
                <a:latin typeface="+mj-lt"/>
                <a:cs typeface="Arial"/>
              </a:endParaRPr>
            </a:p>
          </p:txBody>
        </p:sp>
      </p:grpSp>
      <p:pic>
        <p:nvPicPr>
          <p:cNvPr id="2" name="vsmc">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0" y="0"/>
            <a:ext cx="12235735" cy="6882601"/>
          </a:xfrm>
          <a:prstGeom prst="rect">
            <a:avLst/>
          </a:prstGeom>
        </p:spPr>
      </p:pic>
      <p:pic>
        <p:nvPicPr>
          <p:cNvPr id="10" name="Picture 9"/>
          <p:cNvPicPr>
            <a:picLocks noChangeAspect="1"/>
          </p:cNvPicPr>
          <p:nvPr/>
        </p:nvPicPr>
        <p:blipFill>
          <a:blip r:embed="rId7"/>
          <a:stretch>
            <a:fillRect/>
          </a:stretch>
        </p:blipFill>
        <p:spPr>
          <a:xfrm>
            <a:off x="8386354" y="301617"/>
            <a:ext cx="3564922" cy="440924"/>
          </a:xfrm>
          <a:prstGeom prst="rect">
            <a:avLst/>
          </a:prstGeom>
        </p:spPr>
      </p:pic>
    </p:spTree>
    <p:extLst>
      <p:ext uri="{BB962C8B-B14F-4D97-AF65-F5344CB8AC3E}">
        <p14:creationId xmlns:p14="http://schemas.microsoft.com/office/powerpoint/2010/main" val="12378981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90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childTnLst>
        </p:cTn>
      </p:par>
    </p:tnLst>
  </p:timing>
</p:sld>
</file>

<file path=ppt/theme/theme1.xml><?xml version="1.0" encoding="utf-8"?>
<a:theme xmlns:a="http://schemas.openxmlformats.org/drawingml/2006/main" name="XamarinTempla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7B5DF659-5422-4FE0-B774-F31BE53950C5}" vid="{E3F4DD5B-E91A-4E2E-A066-DD68F9821E3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8851</TotalTime>
  <Words>3261</Words>
  <Application>Microsoft Office PowerPoint</Application>
  <PresentationFormat>Widescreen</PresentationFormat>
  <Paragraphs>183</Paragraphs>
  <Slides>25</Slides>
  <Notes>24</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25</vt:i4>
      </vt:variant>
    </vt:vector>
  </HeadingPairs>
  <TitlesOfParts>
    <vt:vector size="32" baseType="lpstr">
      <vt:lpstr>Avenir LT Pro 45 Book</vt:lpstr>
      <vt:lpstr>Arial</vt:lpstr>
      <vt:lpstr>Calibri</vt:lpstr>
      <vt:lpstr>Consolas</vt:lpstr>
      <vt:lpstr>Segoe UI</vt:lpstr>
      <vt:lpstr>Segoe UI Light</vt:lpstr>
      <vt:lpstr>XamarinTemplate</vt:lpstr>
      <vt:lpstr>Visual Studio  Mobile Center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Visual Studio Mobile Center</dc:title>
  <dc:creator>BEN ISHIYAMA-LEVY</dc:creator>
  <cp:lastModifiedBy>BEN ISHIYAMA-LEVY</cp:lastModifiedBy>
  <cp:revision>384</cp:revision>
  <dcterms:created xsi:type="dcterms:W3CDTF">2015-05-05T21:43:30Z</dcterms:created>
  <dcterms:modified xsi:type="dcterms:W3CDTF">2017-01-20T06:06:19Z</dcterms:modified>
</cp:coreProperties>
</file>